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25FD3-8F06-4C7F-A5F8-D6486FD7CFDE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AEDFE-D314-49A0-8B29-D2243ACC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1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3F8309-CD56-4C33-AF3E-90266BD260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189A0-4FDA-4293-B8F5-A10ADF75C2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BAA18A-F9E8-4A2F-BC44-4DEBF6F894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A14B2-D166-4765-98C0-41E76172B1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EA4AE3-E1AF-424C-A5A8-1CEE9649A16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92527D-C5A5-4FF3-A997-734A3558F5C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Kingdom: </a:t>
            </a:r>
            <a:r>
              <a:rPr lang="en-US" dirty="0" err="1" smtClean="0"/>
              <a:t>Plantae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087563"/>
            <a:ext cx="8229600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Cell type</a:t>
            </a:r>
            <a:r>
              <a:rPr lang="en-US" sz="2600" dirty="0">
                <a:latin typeface="+mn-lt"/>
                <a:cs typeface="+mn-cs"/>
              </a:rPr>
              <a:t>: Eukaryote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Cell structures</a:t>
            </a:r>
            <a:r>
              <a:rPr lang="en-US" sz="2600" dirty="0">
                <a:latin typeface="+mn-lt"/>
                <a:cs typeface="+mn-cs"/>
              </a:rPr>
              <a:t>: Cell walls of cellulose; chloroplasts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# of cells</a:t>
            </a:r>
            <a:r>
              <a:rPr lang="en-US" sz="2600" dirty="0">
                <a:latin typeface="+mn-lt"/>
                <a:cs typeface="+mn-cs"/>
              </a:rPr>
              <a:t>: Multicellular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Nutrition</a:t>
            </a:r>
            <a:r>
              <a:rPr lang="en-US" sz="2600" dirty="0">
                <a:latin typeface="+mn-lt"/>
                <a:cs typeface="+mn-cs"/>
              </a:rPr>
              <a:t>: Autotroph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Examples</a:t>
            </a:r>
            <a:r>
              <a:rPr lang="en-US" sz="2600" dirty="0">
                <a:latin typeface="+mn-lt"/>
                <a:cs typeface="+mn-cs"/>
              </a:rPr>
              <a:t>: Mosses, ferns, flowering plants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-eyed Sus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3276600" cy="2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isconsin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209800"/>
            <a:ext cx="5943600" cy="445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684" name="Picture 4" descr="Boston Fern Kingdom Plant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86200"/>
            <a:ext cx="254317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oss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28600"/>
            <a:ext cx="4191000" cy="174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5800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Kingdom: </a:t>
            </a:r>
            <a:r>
              <a:rPr lang="en-US" dirty="0" err="1" smtClean="0"/>
              <a:t>Animalia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087563"/>
            <a:ext cx="8229600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Cell type</a:t>
            </a:r>
            <a:r>
              <a:rPr lang="en-US" sz="2600" dirty="0">
                <a:latin typeface="+mn-lt"/>
                <a:cs typeface="+mn-cs"/>
              </a:rPr>
              <a:t>: Eukaryote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Cell structures</a:t>
            </a:r>
            <a:r>
              <a:rPr lang="en-US" sz="2600" dirty="0">
                <a:latin typeface="+mn-lt"/>
                <a:cs typeface="+mn-cs"/>
              </a:rPr>
              <a:t>: No cell walls or chloroplasts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# of cells</a:t>
            </a:r>
            <a:r>
              <a:rPr lang="en-US" sz="2600" dirty="0">
                <a:latin typeface="+mn-lt"/>
                <a:cs typeface="+mn-cs"/>
              </a:rPr>
              <a:t>: Multicellular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Nutrition</a:t>
            </a:r>
            <a:r>
              <a:rPr lang="en-US" sz="2600" dirty="0">
                <a:latin typeface="+mn-lt"/>
                <a:cs typeface="+mn-cs"/>
              </a:rPr>
              <a:t>: Heterotroph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Examples</a:t>
            </a:r>
            <a:r>
              <a:rPr lang="en-US" sz="2600" dirty="0">
                <a:latin typeface="+mn-lt"/>
                <a:cs typeface="+mn-cs"/>
              </a:rPr>
              <a:t>: Sponges, jellyfish, sea anemones, worms, insects, fishes, mammals, birds, reptiles, amphibians</a:t>
            </a:r>
          </a:p>
        </p:txBody>
      </p:sp>
    </p:spTree>
    <p:extLst>
      <p:ext uri="{BB962C8B-B14F-4D97-AF65-F5344CB8AC3E}">
        <p14:creationId xmlns:p14="http://schemas.microsoft.com/office/powerpoint/2010/main" val="405998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1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416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ildlife (36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419600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ildlife (17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52400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E. blen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505200"/>
            <a:ext cx="41656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10633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0117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77216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6243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mbgnet.net/salt/animals/1spo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4114800" cy="342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7828" name="Picture 4" descr="http://www.crazyscuba.com/misc_images/RIMG0121FlatwormCr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"/>
            <a:ext cx="2457450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7830" name="Picture 6" descr="http://abbydonkrafts.files.wordpress.com/2007/08/starfis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114800"/>
            <a:ext cx="1970088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7832" name="Picture 8" descr="http://www.funny-potato.com/images/animals/jellyfish/jelly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038600"/>
            <a:ext cx="4038600" cy="269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5888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97"/>
          <p:cNvSpPr>
            <a:spLocks noChangeShapeType="1"/>
          </p:cNvSpPr>
          <p:nvPr/>
        </p:nvSpPr>
        <p:spPr bwMode="auto">
          <a:xfrm>
            <a:off x="2108200" y="3557588"/>
            <a:ext cx="0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Line 84"/>
          <p:cNvSpPr>
            <a:spLocks noChangeShapeType="1"/>
          </p:cNvSpPr>
          <p:nvPr/>
        </p:nvSpPr>
        <p:spPr bwMode="auto">
          <a:xfrm>
            <a:off x="4706938" y="2997200"/>
            <a:ext cx="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Oval 10"/>
          <p:cNvSpPr>
            <a:spLocks noChangeArrowheads="1"/>
          </p:cNvSpPr>
          <p:nvPr/>
        </p:nvSpPr>
        <p:spPr bwMode="auto">
          <a:xfrm>
            <a:off x="3919538" y="1076325"/>
            <a:ext cx="1574800" cy="8255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400" b="1"/>
          </a:p>
        </p:txBody>
      </p:sp>
      <p:sp>
        <p:nvSpPr>
          <p:cNvPr id="35845" name="Oval 16"/>
          <p:cNvSpPr>
            <a:spLocks noChangeArrowheads="1"/>
          </p:cNvSpPr>
          <p:nvPr/>
        </p:nvSpPr>
        <p:spPr bwMode="auto">
          <a:xfrm>
            <a:off x="1479550" y="2973388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46" name="Oval 17"/>
          <p:cNvSpPr>
            <a:spLocks noChangeArrowheads="1"/>
          </p:cNvSpPr>
          <p:nvPr/>
        </p:nvSpPr>
        <p:spPr bwMode="auto">
          <a:xfrm>
            <a:off x="360363" y="5235575"/>
            <a:ext cx="1371600" cy="6223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47" name="Oval 22"/>
          <p:cNvSpPr>
            <a:spLocks noChangeArrowheads="1"/>
          </p:cNvSpPr>
          <p:nvPr/>
        </p:nvSpPr>
        <p:spPr bwMode="auto">
          <a:xfrm>
            <a:off x="6489700" y="1884363"/>
            <a:ext cx="1371600" cy="6223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48" name="Oval 23"/>
          <p:cNvSpPr>
            <a:spLocks noChangeArrowheads="1"/>
          </p:cNvSpPr>
          <p:nvPr/>
        </p:nvSpPr>
        <p:spPr bwMode="auto">
          <a:xfrm>
            <a:off x="360363" y="4171950"/>
            <a:ext cx="1371600" cy="6223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49" name="Oval 24"/>
          <p:cNvSpPr>
            <a:spLocks noChangeArrowheads="1"/>
          </p:cNvSpPr>
          <p:nvPr/>
        </p:nvSpPr>
        <p:spPr bwMode="auto">
          <a:xfrm>
            <a:off x="2652713" y="4171950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50" name="Oval 25"/>
          <p:cNvSpPr>
            <a:spLocks noChangeArrowheads="1"/>
          </p:cNvSpPr>
          <p:nvPr/>
        </p:nvSpPr>
        <p:spPr bwMode="auto">
          <a:xfrm>
            <a:off x="6096000" y="4070350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51" name="Oval 26"/>
          <p:cNvSpPr>
            <a:spLocks noChangeArrowheads="1"/>
          </p:cNvSpPr>
          <p:nvPr/>
        </p:nvSpPr>
        <p:spPr bwMode="auto">
          <a:xfrm>
            <a:off x="2379663" y="5267325"/>
            <a:ext cx="17653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52" name="Oval 27"/>
          <p:cNvSpPr>
            <a:spLocks noChangeArrowheads="1"/>
          </p:cNvSpPr>
          <p:nvPr/>
        </p:nvSpPr>
        <p:spPr bwMode="auto">
          <a:xfrm>
            <a:off x="1206500" y="1935163"/>
            <a:ext cx="17653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53" name="Oval 73"/>
          <p:cNvSpPr>
            <a:spLocks noChangeArrowheads="1"/>
          </p:cNvSpPr>
          <p:nvPr/>
        </p:nvSpPr>
        <p:spPr bwMode="auto">
          <a:xfrm>
            <a:off x="3824288" y="2387600"/>
            <a:ext cx="17653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54" name="Oval 74"/>
          <p:cNvSpPr>
            <a:spLocks noChangeArrowheads="1"/>
          </p:cNvSpPr>
          <p:nvPr/>
        </p:nvSpPr>
        <p:spPr bwMode="auto">
          <a:xfrm>
            <a:off x="6489700" y="2909888"/>
            <a:ext cx="1371600" cy="6223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55" name="Oval 75"/>
          <p:cNvSpPr>
            <a:spLocks noChangeArrowheads="1"/>
          </p:cNvSpPr>
          <p:nvPr/>
        </p:nvSpPr>
        <p:spPr bwMode="auto">
          <a:xfrm>
            <a:off x="7632700" y="4070350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56" name="Oval 76"/>
          <p:cNvSpPr>
            <a:spLocks noChangeArrowheads="1"/>
          </p:cNvSpPr>
          <p:nvPr/>
        </p:nvSpPr>
        <p:spPr bwMode="auto">
          <a:xfrm>
            <a:off x="5308600" y="4768850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57" name="Oval 77"/>
          <p:cNvSpPr>
            <a:spLocks noChangeArrowheads="1"/>
          </p:cNvSpPr>
          <p:nvPr/>
        </p:nvSpPr>
        <p:spPr bwMode="auto">
          <a:xfrm>
            <a:off x="6794500" y="4768850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5858" name="Line 83"/>
          <p:cNvSpPr>
            <a:spLocks noChangeShapeType="1"/>
          </p:cNvSpPr>
          <p:nvPr/>
        </p:nvSpPr>
        <p:spPr bwMode="auto">
          <a:xfrm>
            <a:off x="4706938" y="1927225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Text Box 12"/>
          <p:cNvSpPr txBox="1">
            <a:spLocks noChangeArrowheads="1"/>
          </p:cNvSpPr>
          <p:nvPr/>
        </p:nvSpPr>
        <p:spPr bwMode="auto">
          <a:xfrm>
            <a:off x="3457575" y="2016125"/>
            <a:ext cx="249872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are characterized by</a:t>
            </a:r>
          </a:p>
        </p:txBody>
      </p:sp>
      <p:sp>
        <p:nvSpPr>
          <p:cNvPr id="35860" name="Text Box 34"/>
          <p:cNvSpPr txBox="1">
            <a:spLocks noChangeArrowheads="1"/>
          </p:cNvSpPr>
          <p:nvPr/>
        </p:nvSpPr>
        <p:spPr bwMode="auto">
          <a:xfrm>
            <a:off x="4249738" y="3111500"/>
            <a:ext cx="914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such as</a:t>
            </a:r>
          </a:p>
        </p:txBody>
      </p:sp>
      <p:sp>
        <p:nvSpPr>
          <p:cNvPr id="35861" name="Line 88"/>
          <p:cNvSpPr>
            <a:spLocks noChangeShapeType="1"/>
          </p:cNvSpPr>
          <p:nvPr/>
        </p:nvSpPr>
        <p:spPr bwMode="auto">
          <a:xfrm>
            <a:off x="3829050" y="3495675"/>
            <a:ext cx="1608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92"/>
          <p:cNvSpPr>
            <a:spLocks noChangeShapeType="1"/>
          </p:cNvSpPr>
          <p:nvPr/>
        </p:nvSpPr>
        <p:spPr bwMode="auto">
          <a:xfrm>
            <a:off x="2108200" y="2544763"/>
            <a:ext cx="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93"/>
          <p:cNvSpPr>
            <a:spLocks noChangeShapeType="1"/>
          </p:cNvSpPr>
          <p:nvPr/>
        </p:nvSpPr>
        <p:spPr bwMode="auto">
          <a:xfrm>
            <a:off x="7188200" y="2506663"/>
            <a:ext cx="0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Text Box 39"/>
          <p:cNvSpPr txBox="1">
            <a:spLocks noChangeArrowheads="1"/>
          </p:cNvSpPr>
          <p:nvPr/>
        </p:nvSpPr>
        <p:spPr bwMode="auto">
          <a:xfrm>
            <a:off x="1403350" y="2592388"/>
            <a:ext cx="13716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and differing</a:t>
            </a:r>
          </a:p>
        </p:txBody>
      </p:sp>
      <p:sp>
        <p:nvSpPr>
          <p:cNvPr id="35865" name="Text Box 80"/>
          <p:cNvSpPr txBox="1">
            <a:spLocks noChangeArrowheads="1"/>
          </p:cNvSpPr>
          <p:nvPr/>
        </p:nvSpPr>
        <p:spPr bwMode="auto">
          <a:xfrm>
            <a:off x="6061075" y="2540000"/>
            <a:ext cx="223202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which place them in</a:t>
            </a:r>
          </a:p>
        </p:txBody>
      </p:sp>
      <p:sp>
        <p:nvSpPr>
          <p:cNvPr id="35866" name="Line 95"/>
          <p:cNvSpPr>
            <a:spLocks noChangeShapeType="1"/>
          </p:cNvSpPr>
          <p:nvPr/>
        </p:nvSpPr>
        <p:spPr bwMode="auto">
          <a:xfrm>
            <a:off x="1046163" y="4794250"/>
            <a:ext cx="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7" name="Line 96"/>
          <p:cNvSpPr>
            <a:spLocks noChangeShapeType="1"/>
          </p:cNvSpPr>
          <p:nvPr/>
        </p:nvSpPr>
        <p:spPr bwMode="auto">
          <a:xfrm>
            <a:off x="3262313" y="4826000"/>
            <a:ext cx="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8" name="Text Box 82"/>
          <p:cNvSpPr txBox="1">
            <a:spLocks noChangeArrowheads="1"/>
          </p:cNvSpPr>
          <p:nvPr/>
        </p:nvSpPr>
        <p:spPr bwMode="auto">
          <a:xfrm>
            <a:off x="2146300" y="4875213"/>
            <a:ext cx="22320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which coincides with</a:t>
            </a:r>
          </a:p>
        </p:txBody>
      </p:sp>
      <p:sp>
        <p:nvSpPr>
          <p:cNvPr id="35869" name="Text Box 81"/>
          <p:cNvSpPr txBox="1">
            <a:spLocks noChangeArrowheads="1"/>
          </p:cNvSpPr>
          <p:nvPr/>
        </p:nvSpPr>
        <p:spPr bwMode="auto">
          <a:xfrm>
            <a:off x="214313" y="4837113"/>
            <a:ext cx="16637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which coincides with</a:t>
            </a:r>
          </a:p>
        </p:txBody>
      </p:sp>
      <p:sp>
        <p:nvSpPr>
          <p:cNvPr id="35870" name="Line 98"/>
          <p:cNvSpPr>
            <a:spLocks noChangeShapeType="1"/>
          </p:cNvSpPr>
          <p:nvPr/>
        </p:nvSpPr>
        <p:spPr bwMode="auto">
          <a:xfrm>
            <a:off x="1046163" y="400685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1" name="Line 100"/>
          <p:cNvSpPr>
            <a:spLocks noChangeShapeType="1"/>
          </p:cNvSpPr>
          <p:nvPr/>
        </p:nvSpPr>
        <p:spPr bwMode="auto">
          <a:xfrm>
            <a:off x="3262313" y="4008438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2" name="Text Box 78"/>
          <p:cNvSpPr txBox="1">
            <a:spLocks noChangeArrowheads="1"/>
          </p:cNvSpPr>
          <p:nvPr/>
        </p:nvSpPr>
        <p:spPr bwMode="auto">
          <a:xfrm>
            <a:off x="973138" y="3643313"/>
            <a:ext cx="22320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which place them in</a:t>
            </a:r>
          </a:p>
        </p:txBody>
      </p:sp>
      <p:sp>
        <p:nvSpPr>
          <p:cNvPr id="35873" name="Line 101"/>
          <p:cNvSpPr>
            <a:spLocks noChangeShapeType="1"/>
          </p:cNvSpPr>
          <p:nvPr/>
        </p:nvSpPr>
        <p:spPr bwMode="auto">
          <a:xfrm>
            <a:off x="7188200" y="35321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4" name="Line 104"/>
          <p:cNvSpPr>
            <a:spLocks noChangeShapeType="1"/>
          </p:cNvSpPr>
          <p:nvPr/>
        </p:nvSpPr>
        <p:spPr bwMode="auto">
          <a:xfrm>
            <a:off x="5905500" y="3892550"/>
            <a:ext cx="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Line 105"/>
          <p:cNvSpPr>
            <a:spLocks noChangeShapeType="1"/>
          </p:cNvSpPr>
          <p:nvPr/>
        </p:nvSpPr>
        <p:spPr bwMode="auto">
          <a:xfrm>
            <a:off x="7391400" y="3892550"/>
            <a:ext cx="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6" name="Text Box 79"/>
          <p:cNvSpPr txBox="1">
            <a:spLocks noChangeArrowheads="1"/>
          </p:cNvSpPr>
          <p:nvPr/>
        </p:nvSpPr>
        <p:spPr bwMode="auto">
          <a:xfrm>
            <a:off x="6059488" y="3579813"/>
            <a:ext cx="22320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which is subdivided into</a:t>
            </a:r>
          </a:p>
        </p:txBody>
      </p:sp>
      <p:sp>
        <p:nvSpPr>
          <p:cNvPr id="35877" name="Line 106"/>
          <p:cNvSpPr>
            <a:spLocks noChangeShapeType="1"/>
          </p:cNvSpPr>
          <p:nvPr/>
        </p:nvSpPr>
        <p:spPr bwMode="auto">
          <a:xfrm>
            <a:off x="6680200" y="390525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8" name="Line 107"/>
          <p:cNvSpPr>
            <a:spLocks noChangeShapeType="1"/>
          </p:cNvSpPr>
          <p:nvPr/>
        </p:nvSpPr>
        <p:spPr bwMode="auto">
          <a:xfrm>
            <a:off x="8240713" y="390525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9" name="Line 108"/>
          <p:cNvSpPr>
            <a:spLocks noChangeShapeType="1"/>
          </p:cNvSpPr>
          <p:nvPr/>
        </p:nvSpPr>
        <p:spPr bwMode="auto">
          <a:xfrm flipH="1" flipV="1">
            <a:off x="2851150" y="2387600"/>
            <a:ext cx="977900" cy="110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0" name="Line 109"/>
          <p:cNvSpPr>
            <a:spLocks noChangeShapeType="1"/>
          </p:cNvSpPr>
          <p:nvPr/>
        </p:nvSpPr>
        <p:spPr bwMode="auto">
          <a:xfrm flipV="1">
            <a:off x="5437188" y="2290763"/>
            <a:ext cx="1090612" cy="120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81" name="Oval 111"/>
          <p:cNvSpPr>
            <a:spLocks noChangeArrowheads="1"/>
          </p:cNvSpPr>
          <p:nvPr/>
        </p:nvSpPr>
        <p:spPr bwMode="auto">
          <a:xfrm>
            <a:off x="3919538" y="1076325"/>
            <a:ext cx="1574800" cy="825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 b="1"/>
              <a:t>Living Things</a:t>
            </a:r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360363" y="5235575"/>
            <a:ext cx="3784600" cy="641350"/>
            <a:chOff x="227" y="3298"/>
            <a:chExt cx="2384" cy="404"/>
          </a:xfrm>
        </p:grpSpPr>
        <p:sp>
          <p:nvSpPr>
            <p:cNvPr id="35899" name="Oval 113"/>
            <p:cNvSpPr>
              <a:spLocks noChangeArrowheads="1"/>
            </p:cNvSpPr>
            <p:nvPr/>
          </p:nvSpPr>
          <p:spPr bwMode="auto">
            <a:xfrm>
              <a:off x="227" y="3298"/>
              <a:ext cx="864" cy="39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Kingdom Eubacteria</a:t>
              </a:r>
            </a:p>
          </p:txBody>
        </p:sp>
        <p:sp>
          <p:nvSpPr>
            <p:cNvPr id="35900" name="Oval 118"/>
            <p:cNvSpPr>
              <a:spLocks noChangeArrowheads="1"/>
            </p:cNvSpPr>
            <p:nvPr/>
          </p:nvSpPr>
          <p:spPr bwMode="auto">
            <a:xfrm>
              <a:off x="1499" y="3318"/>
              <a:ext cx="1112" cy="38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Kingdom Archaebacteria</a:t>
              </a:r>
            </a:p>
          </p:txBody>
        </p:sp>
      </p:grpSp>
      <p:grpSp>
        <p:nvGrpSpPr>
          <p:cNvPr id="3" name="Group 125"/>
          <p:cNvGrpSpPr>
            <a:grpSpLocks/>
          </p:cNvGrpSpPr>
          <p:nvPr/>
        </p:nvGrpSpPr>
        <p:grpSpPr bwMode="auto">
          <a:xfrm>
            <a:off x="1206500" y="1884363"/>
            <a:ext cx="6654800" cy="660400"/>
            <a:chOff x="760" y="1187"/>
            <a:chExt cx="4192" cy="416"/>
          </a:xfrm>
        </p:grpSpPr>
        <p:sp>
          <p:nvSpPr>
            <p:cNvPr id="35897" name="Oval 114"/>
            <p:cNvSpPr>
              <a:spLocks noChangeArrowheads="1"/>
            </p:cNvSpPr>
            <p:nvPr/>
          </p:nvSpPr>
          <p:spPr bwMode="auto">
            <a:xfrm>
              <a:off x="4088" y="1187"/>
              <a:ext cx="864" cy="39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Eukaryotic cells</a:t>
              </a:r>
            </a:p>
          </p:txBody>
        </p:sp>
        <p:sp>
          <p:nvSpPr>
            <p:cNvPr id="35898" name="Oval 119"/>
            <p:cNvSpPr>
              <a:spLocks noChangeArrowheads="1"/>
            </p:cNvSpPr>
            <p:nvPr/>
          </p:nvSpPr>
          <p:spPr bwMode="auto">
            <a:xfrm>
              <a:off x="760" y="1219"/>
              <a:ext cx="1112" cy="38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Prokaryotic cells</a:t>
              </a:r>
            </a:p>
          </p:txBody>
        </p:sp>
      </p:grpSp>
      <p:sp>
        <p:nvSpPr>
          <p:cNvPr id="49" name="Oval 120"/>
          <p:cNvSpPr>
            <a:spLocks noChangeArrowheads="1"/>
          </p:cNvSpPr>
          <p:nvPr/>
        </p:nvSpPr>
        <p:spPr bwMode="auto">
          <a:xfrm>
            <a:off x="3824288" y="2387600"/>
            <a:ext cx="17653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200"/>
              <a:t>Important characteristics</a:t>
            </a:r>
          </a:p>
        </p:txBody>
      </p:sp>
      <p:sp>
        <p:nvSpPr>
          <p:cNvPr id="50" name="Oval 112"/>
          <p:cNvSpPr>
            <a:spLocks noChangeArrowheads="1"/>
          </p:cNvSpPr>
          <p:nvPr/>
        </p:nvSpPr>
        <p:spPr bwMode="auto">
          <a:xfrm>
            <a:off x="1493838" y="2974975"/>
            <a:ext cx="12192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200"/>
              <a:t>Cell wall structures</a:t>
            </a:r>
          </a:p>
        </p:txBody>
      </p:sp>
      <p:sp>
        <p:nvSpPr>
          <p:cNvPr id="51" name="Oval 121"/>
          <p:cNvSpPr>
            <a:spLocks noChangeArrowheads="1"/>
          </p:cNvSpPr>
          <p:nvPr/>
        </p:nvSpPr>
        <p:spPr bwMode="auto">
          <a:xfrm>
            <a:off x="6489700" y="2909888"/>
            <a:ext cx="1371600" cy="622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200"/>
              <a:t>Domain Eukarya</a:t>
            </a:r>
          </a:p>
        </p:txBody>
      </p:sp>
      <p:grpSp>
        <p:nvGrpSpPr>
          <p:cNvPr id="4" name="Group 134"/>
          <p:cNvGrpSpPr>
            <a:grpSpLocks/>
          </p:cNvGrpSpPr>
          <p:nvPr/>
        </p:nvGrpSpPr>
        <p:grpSpPr bwMode="auto">
          <a:xfrm>
            <a:off x="360363" y="4171950"/>
            <a:ext cx="3511550" cy="622300"/>
            <a:chOff x="227" y="2628"/>
            <a:chExt cx="2212" cy="392"/>
          </a:xfrm>
        </p:grpSpPr>
        <p:sp>
          <p:nvSpPr>
            <p:cNvPr id="35895" name="Oval 115"/>
            <p:cNvSpPr>
              <a:spLocks noChangeArrowheads="1"/>
            </p:cNvSpPr>
            <p:nvPr/>
          </p:nvSpPr>
          <p:spPr bwMode="auto">
            <a:xfrm>
              <a:off x="227" y="2628"/>
              <a:ext cx="864" cy="39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Domain Bacteria</a:t>
              </a:r>
            </a:p>
          </p:txBody>
        </p:sp>
        <p:sp>
          <p:nvSpPr>
            <p:cNvPr id="35896" name="Oval 116"/>
            <p:cNvSpPr>
              <a:spLocks noChangeArrowheads="1"/>
            </p:cNvSpPr>
            <p:nvPr/>
          </p:nvSpPr>
          <p:spPr bwMode="auto">
            <a:xfrm>
              <a:off x="1671" y="2628"/>
              <a:ext cx="768" cy="38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Domain Archaea</a:t>
              </a:r>
            </a:p>
          </p:txBody>
        </p:sp>
      </p:grpSp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5308600" y="4070350"/>
            <a:ext cx="3543300" cy="1308100"/>
            <a:chOff x="3344" y="2564"/>
            <a:chExt cx="2232" cy="824"/>
          </a:xfrm>
        </p:grpSpPr>
        <p:sp>
          <p:nvSpPr>
            <p:cNvPr id="35891" name="Oval 117"/>
            <p:cNvSpPr>
              <a:spLocks noChangeArrowheads="1"/>
            </p:cNvSpPr>
            <p:nvPr/>
          </p:nvSpPr>
          <p:spPr bwMode="auto">
            <a:xfrm>
              <a:off x="3840" y="2564"/>
              <a:ext cx="768" cy="38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Kingdom Plantae</a:t>
              </a:r>
            </a:p>
          </p:txBody>
        </p:sp>
        <p:sp>
          <p:nvSpPr>
            <p:cNvPr id="35892" name="Oval 122"/>
            <p:cNvSpPr>
              <a:spLocks noChangeArrowheads="1"/>
            </p:cNvSpPr>
            <p:nvPr/>
          </p:nvSpPr>
          <p:spPr bwMode="auto">
            <a:xfrm>
              <a:off x="4808" y="2564"/>
              <a:ext cx="768" cy="38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Kingdom Protista</a:t>
              </a:r>
            </a:p>
          </p:txBody>
        </p:sp>
        <p:sp>
          <p:nvSpPr>
            <p:cNvPr id="35893" name="Oval 123"/>
            <p:cNvSpPr>
              <a:spLocks noChangeArrowheads="1"/>
            </p:cNvSpPr>
            <p:nvPr/>
          </p:nvSpPr>
          <p:spPr bwMode="auto">
            <a:xfrm>
              <a:off x="3344" y="3004"/>
              <a:ext cx="768" cy="38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Kingdom Fungi</a:t>
              </a:r>
            </a:p>
          </p:txBody>
        </p:sp>
        <p:sp>
          <p:nvSpPr>
            <p:cNvPr id="35894" name="Oval 124"/>
            <p:cNvSpPr>
              <a:spLocks noChangeArrowheads="1"/>
            </p:cNvSpPr>
            <p:nvPr/>
          </p:nvSpPr>
          <p:spPr bwMode="auto">
            <a:xfrm>
              <a:off x="4280" y="3004"/>
              <a:ext cx="768" cy="38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200"/>
                <a:t>Kingdom Animalia</a:t>
              </a:r>
            </a:p>
          </p:txBody>
        </p:sp>
      </p:grpSp>
      <p:sp>
        <p:nvSpPr>
          <p:cNvPr id="35889" name="Line 129"/>
          <p:cNvSpPr>
            <a:spLocks noChangeShapeType="1"/>
          </p:cNvSpPr>
          <p:nvPr/>
        </p:nvSpPr>
        <p:spPr bwMode="auto">
          <a:xfrm>
            <a:off x="1046163" y="4006850"/>
            <a:ext cx="221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0" name="Line 130"/>
          <p:cNvSpPr>
            <a:spLocks noChangeShapeType="1"/>
          </p:cNvSpPr>
          <p:nvPr/>
        </p:nvSpPr>
        <p:spPr bwMode="auto">
          <a:xfrm>
            <a:off x="5905500" y="3892550"/>
            <a:ext cx="2335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  <p:bldP spid="50" grpId="0" autoUpdateAnimBg="0"/>
      <p:bldP spid="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err="1"/>
              <a:t>Cladograms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 rot="19140000">
            <a:off x="1216025" y="2468563"/>
            <a:ext cx="6510338" cy="3286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t>Determining evolutionary relationships</a:t>
            </a:r>
            <a:endParaRPr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8956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0025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4953000"/>
            <a:ext cx="3886200" cy="92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Which type of plant is most closely related to flowering plants?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CONIFERS</a:t>
            </a:r>
          </a:p>
        </p:txBody>
      </p:sp>
    </p:spTree>
    <p:extLst>
      <p:ext uri="{BB962C8B-B14F-4D97-AF65-F5344CB8AC3E}">
        <p14:creationId xmlns:p14="http://schemas.microsoft.com/office/powerpoint/2010/main" val="33222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650992" cy="1207509"/>
          </a:xfrm>
        </p:spPr>
        <p:txBody>
          <a:bodyPr/>
          <a:lstStyle/>
          <a:p>
            <a:pPr algn="ctr">
              <a:defRPr/>
            </a:pPr>
            <a:r>
              <a:t>History of classification systems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6400800" cy="48323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marL="342900" indent="-342900">
              <a:buFont typeface="Courier New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Aristotle – Plants and Animals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en-US" sz="2800" dirty="0" err="1">
                <a:solidFill>
                  <a:schemeClr val="bg1"/>
                </a:solidFill>
              </a:rPr>
              <a:t>Linneaus</a:t>
            </a:r>
            <a:r>
              <a:rPr lang="en-US" sz="2800" dirty="0">
                <a:solidFill>
                  <a:schemeClr val="bg1"/>
                </a:solidFill>
              </a:rPr>
              <a:t> – developed BINOMIAL NOMENCLATURE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TWO KINGDOMS: plants and animals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THREE kingdoms: plant, animal, Protist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FIVE kingdoms: plant, animal, Protist, fungi, Moneran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08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192</Words>
  <Application>Microsoft Office PowerPoint</Application>
  <PresentationFormat>On-screen Show (4:3)</PresentationFormat>
  <Paragraphs>48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Kingdom: Plantae</vt:lpstr>
      <vt:lpstr>PowerPoint Presentation</vt:lpstr>
      <vt:lpstr>Kingdom: Animalia</vt:lpstr>
      <vt:lpstr>PowerPoint Presentation</vt:lpstr>
      <vt:lpstr>PowerPoint Presentation</vt:lpstr>
      <vt:lpstr>PowerPoint Presentation</vt:lpstr>
      <vt:lpstr>PowerPoint Presentation</vt:lpstr>
      <vt:lpstr>Cladograms</vt:lpstr>
      <vt:lpstr>History of classification systems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Kingdom: Plantae</dc:title>
  <dc:creator>JoeJohnston</dc:creator>
  <cp:lastModifiedBy>JoeJohnston</cp:lastModifiedBy>
  <cp:revision>2</cp:revision>
  <dcterms:created xsi:type="dcterms:W3CDTF">2012-11-29T19:49:03Z</dcterms:created>
  <dcterms:modified xsi:type="dcterms:W3CDTF">2012-11-29T19:53:11Z</dcterms:modified>
</cp:coreProperties>
</file>