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9F157-4E1C-4246-A69F-72C3F9F565AD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F436B-1F5D-4EC5-8C6B-BB80F9850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/>
            <a:fld id="{97D58388-8431-4712-A7EE-5A4862F8713C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1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196" indent="0" algn="ctr">
              <a:buNone/>
            </a:lvl2pPr>
            <a:lvl3pPr marL="914391" indent="0" algn="ctr">
              <a:buNone/>
            </a:lvl3pPr>
            <a:lvl4pPr marL="1371587" indent="0" algn="ctr">
              <a:buNone/>
            </a:lvl4pPr>
            <a:lvl5pPr marL="1828782" indent="0" algn="ctr">
              <a:buNone/>
            </a:lvl5pPr>
            <a:lvl6pPr marL="2285978" indent="0" algn="ctr">
              <a:buNone/>
            </a:lvl6pPr>
            <a:lvl7pPr marL="2743173" indent="0" algn="ctr">
              <a:buNone/>
            </a:lvl7pPr>
            <a:lvl8pPr marL="3200368" indent="0" algn="ctr">
              <a:buNone/>
            </a:lvl8pPr>
            <a:lvl9pPr marL="3657563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1" y="1433733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D40D0-3D29-4DB8-9F83-180B2668FBFC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4B2E-44D6-41BA-A082-237EB0EC875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8507-BCAC-4B58-ADAB-7FB56AABEEC4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2485-2BF7-4482-988A-76EDF274320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97211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49261-9F68-40F2-9532-14EE135AEE6F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04D9-3AC0-4AE2-9B02-E349B2C257F0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78240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1"/>
            <a:ext cx="4343400" cy="1362075"/>
          </a:xfrm>
        </p:spPr>
        <p:txBody>
          <a:bodyPr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1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2CE1A-328C-4355-A46A-C010F74EEBC1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446AC-4D72-4A12-8079-27A7A320736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1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269632"/>
            <a:ext cx="8077200" cy="1143000"/>
          </a:xfrm>
        </p:spPr>
        <p:txBody>
          <a:bodyPr anchor="ctr"/>
          <a:lstStyle>
            <a:lvl1pPr algn="l"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596414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D8115-BADA-45C7-8A62-95D6D11ADEC8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B9CF8-D35C-4894-AA43-9E257F0BC56B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43183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3FC3D-1509-4706-8586-7728CB882D9A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61B8E-F0C6-43DC-BA0D-A6A4D7B3E72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96735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</p:spPr>
        <p:txBody>
          <a:bodyPr lIns="82283" tIns="82283" rIns="82283" bIns="82283" anchor="t"/>
          <a:lstStyle>
            <a:lvl1pPr>
              <a:buSzPct val="99224"/>
              <a:defRPr sz="3800"/>
            </a:lvl1pPr>
            <a:lvl2pPr>
              <a:buSzPct val="99224"/>
              <a:defRPr sz="3800"/>
            </a:lvl2pPr>
            <a:lvl3pPr>
              <a:buSzPct val="99224"/>
              <a:defRPr sz="3800"/>
            </a:lvl3pPr>
            <a:lvl4pPr>
              <a:buSzPct val="99224"/>
              <a:defRPr sz="3800"/>
            </a:lvl4pPr>
            <a:lvl5pPr>
              <a:buSzPct val="99224"/>
              <a:defRPr sz="3800"/>
            </a:lvl5pPr>
            <a:lvl6pPr>
              <a:buSzPct val="99224"/>
              <a:defRPr sz="3800"/>
            </a:lvl6pPr>
            <a:lvl7pPr>
              <a:buSzPct val="99224"/>
              <a:defRPr sz="3800"/>
            </a:lvl7pPr>
            <a:lvl8pPr>
              <a:buSzPct val="99224"/>
              <a:defRPr sz="3800"/>
            </a:lvl8pPr>
            <a:lvl9pPr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2"/>
            <a:ext cx="8595360" cy="4937759"/>
          </a:xfrm>
          <a:prstGeom prst="rect">
            <a:avLst/>
          </a:prstGeom>
        </p:spPr>
        <p:txBody>
          <a:bodyPr lIns="82283" tIns="82283" rIns="82283" bIns="82283"/>
          <a:lstStyle>
            <a:lvl1pPr>
              <a:buSzPct val="98765"/>
              <a:defRPr sz="2400"/>
            </a:lvl1pPr>
            <a:lvl2pPr>
              <a:buSzPct val="98765"/>
              <a:defRPr sz="2400"/>
            </a:lvl2pPr>
            <a:lvl3pPr>
              <a:buSzPct val="98765"/>
              <a:defRPr sz="2400"/>
            </a:lvl3pPr>
            <a:lvl4pPr>
              <a:buSzPct val="98765"/>
              <a:defRPr sz="2400"/>
            </a:lvl4pPr>
            <a:lvl5pPr>
              <a:buSzPct val="98765"/>
              <a:defRPr sz="2400"/>
            </a:lvl5pPr>
            <a:lvl6pPr>
              <a:buSzPct val="98765"/>
              <a:defRPr sz="2400"/>
            </a:lvl6pPr>
            <a:lvl7pPr>
              <a:buSzPct val="98765"/>
              <a:defRPr sz="2400"/>
            </a:lvl7pPr>
            <a:lvl8pPr>
              <a:buSzPct val="98765"/>
              <a:defRPr sz="2400"/>
            </a:lvl8pPr>
            <a:lvl9pPr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520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972CD552-C685-49B2-B054-990EE351332F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D1DF8638-A641-41BC-B4B5-0A3DD8E8E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92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7D53561F-680A-45DD-B1A3-66412B37DB37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latin typeface="Century Schoolbook" pitchFamily="18" charset="0"/>
              </a:defRPr>
            </a:lvl1pPr>
          </a:lstStyle>
          <a:p>
            <a:pPr>
              <a:defRPr/>
            </a:pPr>
            <a:fld id="{2A496DB1-5A2A-45C5-8134-59749EB39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37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AD52C32A-66AF-4A73-8252-6809C45B5EA9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B77813F6-77FB-467A-9D15-8522CB049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78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5B2AC78F-233D-49C1-9B61-5772E7EE51D2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DDD18BC3-E428-4770-A216-8B257390F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5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0370-3708-4568-9781-7821DFC5628D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66A6D-EDC8-4DE2-9A2E-DA36663F545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50371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96D8DA39-45C5-492A-A4FB-8165C713B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D11829A5-94CE-4D5A-9D9D-002B449379E3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88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DE452CBF-86C8-4605-9216-4F1BEA40CCF5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42CD79AF-6974-4DE2-8DC7-B8C878F0D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75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F14CB6D1-D1F5-4AEF-B24C-A9498E317CBF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63DCCD37-5A44-473A-9BDA-1FDC7E6D0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00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3033A3DD-4625-4F32-B804-B61296D24C20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BBD8935B-4F17-4DF6-B2BB-D81A71900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36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1F7E3F5B-1739-488B-9A8B-8DBBB30875CB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66ABA83A-008B-485F-B5E4-2C4ED54B7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73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70AFBCA4-2869-4351-B16A-8A78AABE845A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0098CF99-2AD7-4D48-9CFA-18547F8C5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5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772A243D-61D5-4B64-9B07-80A12D60CBB7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</a:defRPr>
            </a:lvl1pPr>
          </a:lstStyle>
          <a:p>
            <a:pPr>
              <a:defRPr/>
            </a:pPr>
            <a:fld id="{0250D07B-E736-45E6-9B28-CBA8B19A3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3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8A04-95AB-4926-B42A-BEC19EC3E8D2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4E42-0F08-4FA2-B202-2C7188F5555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1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010F-918C-450A-A63E-74E4BA1C2F78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23A08-4E20-4B6A-BBCE-5400054B1D6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07717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66D3-A7D7-4FBC-B42C-C588A9F5B6BF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80A9-765B-4351-8A63-4849B7F50C49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5686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027B-9990-4138-B2FB-448039E7CB8F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11ECC-83FC-4829-B94E-D9A86B7C756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53102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1EA4-0088-460B-B110-8EF155725F5F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6DF0-0C9E-4FD3-AF7D-1BD418EB2FF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42378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1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1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1" y="457200"/>
            <a:ext cx="1981200" cy="1066800"/>
          </a:xfrm>
        </p:spPr>
        <p:txBody>
          <a:bodyPr tIns="91439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26A8-C198-41A2-AF40-19F23222A67C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60E1C-FBF8-4D96-BDE4-88777FD068D3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14428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tIns="91439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457201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1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5C0AF-C061-4EFD-8FF2-71D48964D58E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2C0F6-4EF1-40BF-AAB0-B4B698F4814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35598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lIns="91439" tIns="45719" rIns="91439" bIns="45719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C4726-3CC9-4E0C-95E7-F56FAA774278}" type="datetimeFigureOut">
              <a:rPr lang="en-US">
                <a:solidFill>
                  <a:srgbClr val="FEFAC9"/>
                </a:solidFill>
                <a:latin typeface="Century Schoolbook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3/12/2015</a:t>
            </a:fld>
            <a:endParaRPr lang="en-US" dirty="0">
              <a:solidFill>
                <a:srgbClr val="FEFAC9"/>
              </a:solidFill>
              <a:latin typeface="Century Schoolbook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lIns="91439" tIns="45719" rIns="91439" bIns="45719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EFAC9"/>
              </a:solidFill>
              <a:latin typeface="Century Schoolbook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93E74-5DE5-4EF9-8020-4D92EB2E3828}" type="slidenum">
              <a:rPr lang="en-US">
                <a:solidFill>
                  <a:srgbClr val="FEFAC9"/>
                </a:solidFill>
                <a:latin typeface="Century Schoolbook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EFAC9"/>
              </a:solidFill>
              <a:latin typeface="Century Schoolbook" pitchFamily="18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lIns="91439" tIns="45719" rIns="91439" bIns="45719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57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7013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7013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7013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82" indent="-228597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60" indent="-182878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5978" indent="-182878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295" indent="-182878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EFAC9"/>
                </a:solidFill>
                <a:latin typeface="Constantia"/>
              </a:defRPr>
            </a:lvl1pPr>
          </a:lstStyle>
          <a:p>
            <a:pPr>
              <a:defRPr/>
            </a:pPr>
            <a:fld id="{984E7985-CA8C-46AB-8DEF-CB830771A2A5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Constant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rgbClr val="FEFAC9"/>
                </a:solidFill>
                <a:latin typeface="Constantia"/>
              </a:defRPr>
            </a:lvl1pPr>
          </a:lstStyle>
          <a:p>
            <a:pPr>
              <a:defRPr/>
            </a:pPr>
            <a:fld id="{077578AD-198A-4DD9-82C5-9187C7C82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07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e/e0/Major_events_in_mitosis.sv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6000"/>
              <a:t>Cell division</a:t>
            </a:r>
          </a:p>
        </p:txBody>
      </p:sp>
    </p:spTree>
    <p:extLst>
      <p:ext uri="{BB962C8B-B14F-4D97-AF65-F5344CB8AC3E}">
        <p14:creationId xmlns:p14="http://schemas.microsoft.com/office/powerpoint/2010/main" val="42176790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Mitosis</a:t>
            </a:r>
            <a:endParaRPr/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95400"/>
            <a:ext cx="6513513" cy="536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144665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5410200" cy="457200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phase</a:t>
            </a:r>
            <a:endParaRPr lang="en-US" dirty="0"/>
          </a:p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Centrioles move to opposite ends of the cell</a:t>
            </a:r>
            <a:endParaRPr lang="en-US" dirty="0"/>
          </a:p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Spindle fibers </a:t>
            </a:r>
            <a:r>
              <a:rPr lang="en-US" dirty="0" smtClean="0"/>
              <a:t>form</a:t>
            </a:r>
          </a:p>
          <a:p>
            <a:pPr marL="641027" lvl="1" indent="-274317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(help separate chromosomes)</a:t>
            </a:r>
            <a:endParaRPr lang="en-US" dirty="0"/>
          </a:p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Nuclear membrane breaks down and disappears</a:t>
            </a:r>
          </a:p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C</a:t>
            </a:r>
            <a:r>
              <a:rPr lang="en-US" dirty="0" smtClean="0"/>
              <a:t>hromosomes </a:t>
            </a:r>
            <a:r>
              <a:rPr lang="en-US" dirty="0"/>
              <a:t>form &amp; are </a:t>
            </a:r>
            <a:r>
              <a:rPr lang="en-US" dirty="0" smtClean="0"/>
              <a:t>visible</a:t>
            </a:r>
          </a:p>
          <a:p>
            <a:pPr marL="641027" lvl="1" indent="-274317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Note: Plant cells do not have centrioles but still organize their spindle fibers in the same fashion.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u="sng"/>
              <a:t>Prophase</a:t>
            </a:r>
            <a:endParaRPr u="sng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9032" r="4198" b="6065"/>
          <a:stretch>
            <a:fillRect/>
          </a:stretch>
        </p:blipFill>
        <p:spPr bwMode="auto">
          <a:xfrm>
            <a:off x="5454650" y="269875"/>
            <a:ext cx="312261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http://faculty.clintoncc.suny.edu/faculty/Michael.Gregory/files/Bio%20101/Bio%20101%20Laboratory/Mitosis/Photographs/whitefish_mitosis_prophase_metaphase_anaphase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7" t="23949" r="41405" b="24974"/>
          <a:stretch>
            <a:fillRect/>
          </a:stretch>
        </p:blipFill>
        <p:spPr bwMode="auto">
          <a:xfrm>
            <a:off x="6115050" y="3581400"/>
            <a:ext cx="1800225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4042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3962400" cy="3836988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phase</a:t>
            </a:r>
          </a:p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Chromosomes </a:t>
            </a:r>
            <a:r>
              <a:rPr lang="en-US" dirty="0"/>
              <a:t>line up along the center of the cell </a:t>
            </a:r>
            <a:endParaRPr lang="en-US" dirty="0" smtClean="0"/>
          </a:p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Spindle </a:t>
            </a:r>
            <a:r>
              <a:rPr lang="en-US" dirty="0"/>
              <a:t>fibers attach to the centromere of the chromosome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57201"/>
            <a:ext cx="48768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400" u="sng"/>
              <a:t>Metaphase</a:t>
            </a:r>
            <a:r>
              <a:rPr u="sng"/>
              <a:t> </a:t>
            </a:r>
            <a:endParaRPr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10069" b="6013"/>
          <a:stretch>
            <a:fillRect/>
          </a:stretch>
        </p:blipFill>
        <p:spPr bwMode="auto">
          <a:xfrm>
            <a:off x="4418013" y="76200"/>
            <a:ext cx="3292475" cy="351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6" descr="http://metaphase.files.wordpress.com/2008/02/whitefishm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37338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0450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724400" cy="292576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phase</a:t>
            </a:r>
          </a:p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Chromosomes are pulled apart by spindle fibers</a:t>
            </a:r>
          </a:p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Sister chromatids are separated and move to opposite ends of the cell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u="sng"/>
              <a:t>Anaphase</a:t>
            </a:r>
            <a:endParaRPr u="sng"/>
          </a:p>
        </p:txBody>
      </p:sp>
      <p:pic>
        <p:nvPicPr>
          <p:cNvPr id="45060" name="Picture 6" descr="http://www.uic.edu/classes/bios/bios100/labs/anaph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39528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 descr="http://ts4.mm.bing.net/th?id=H.505442576263021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733800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510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4343400" cy="4495800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Phase</a:t>
            </a:r>
            <a:endParaRPr lang="en-US" dirty="0"/>
          </a:p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Chromatids huddle at opposite ends of the </a:t>
            </a:r>
            <a:r>
              <a:rPr lang="en-US" dirty="0" smtClean="0"/>
              <a:t>cell</a:t>
            </a:r>
          </a:p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Chromosomes start </a:t>
            </a:r>
            <a:r>
              <a:rPr lang="en-US" dirty="0"/>
              <a:t>to return to </a:t>
            </a:r>
            <a:r>
              <a:rPr lang="en-US" dirty="0" smtClean="0"/>
              <a:t>chromatin</a:t>
            </a:r>
            <a:r>
              <a:rPr lang="en-US" sz="1900" i="1" dirty="0"/>
              <a:t>(the combination of DNA and proteins that make up the contents of the nucleus of a cell)</a:t>
            </a:r>
          </a:p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New </a:t>
            </a:r>
            <a:r>
              <a:rPr lang="en-US" dirty="0"/>
              <a:t>nuclear membrane starts to form around </a:t>
            </a:r>
            <a:r>
              <a:rPr lang="en-US" dirty="0" smtClean="0"/>
              <a:t>chromatin Cleavage </a:t>
            </a:r>
            <a:r>
              <a:rPr lang="en-US" dirty="0"/>
              <a:t>furrow starts to </a:t>
            </a:r>
            <a:r>
              <a:rPr lang="en-US" dirty="0" smtClean="0"/>
              <a:t>form</a:t>
            </a:r>
          </a:p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END of Mitosis!!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u="sng" err="1"/>
              <a:t>Telophase</a:t>
            </a:r>
            <a:endParaRPr u="sng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18428" b="18428"/>
          <a:stretch>
            <a:fillRect/>
          </a:stretch>
        </p:blipFill>
        <p:spPr bwMode="auto">
          <a:xfrm>
            <a:off x="4876800" y="304800"/>
            <a:ext cx="3629025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6" descr="http://www.mrteacherdude.com/images/biology/mitosis/whitefish_te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2971800"/>
            <a:ext cx="24193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5743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914400"/>
            <a:ext cx="8229600" cy="4114800"/>
          </a:xfrm>
        </p:spPr>
        <p:txBody>
          <a:bodyPr>
            <a:normAutofit fontScale="70000" lnSpcReduction="20000"/>
          </a:bodyPr>
          <a:lstStyle/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3400" b="1" i="1" dirty="0">
                <a:solidFill>
                  <a:schemeClr val="accent1"/>
                </a:solidFill>
              </a:rPr>
              <a:t>Cells must stay very small for 3 reasons…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b="1" i="1" dirty="0">
              <a:solidFill>
                <a:schemeClr val="accent1"/>
              </a:solidFill>
            </a:endParaRPr>
          </a:p>
          <a:p>
            <a:pPr marL="640074" lvl="1" indent="-274317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400" u="sng" dirty="0"/>
              <a:t>DNA </a:t>
            </a:r>
            <a:r>
              <a:rPr lang="en-US" sz="3400" dirty="0"/>
              <a:t>- larger the cell is the more instructions it needs to function properly.</a:t>
            </a:r>
          </a:p>
          <a:p>
            <a:pPr marL="365756" lvl="1" indent="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en-US" sz="3400" dirty="0"/>
          </a:p>
          <a:p>
            <a:pPr marL="640074" lvl="1" indent="-274317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400" u="sng" dirty="0"/>
              <a:t>Diffusion </a:t>
            </a:r>
            <a:r>
              <a:rPr lang="en-US" sz="3400" dirty="0"/>
              <a:t>- Slow process. Once the cells volume gets too large nutrients don’t enter the cell fast enough.</a:t>
            </a:r>
          </a:p>
          <a:p>
            <a:pPr marL="365756" lvl="1" indent="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en-US" sz="3400" dirty="0"/>
          </a:p>
          <a:p>
            <a:pPr marL="640074" lvl="1" indent="-274317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400" u="sng" dirty="0"/>
              <a:t>Surface area to volume ratio </a:t>
            </a:r>
            <a:r>
              <a:rPr lang="en-US" sz="3400" dirty="0"/>
              <a:t>- Once the cell gets too large DNA cannot process the information fast enough for the cell to function properly.</a:t>
            </a:r>
          </a:p>
          <a:p>
            <a:pPr marL="457196" lvl="1" indent="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		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4638"/>
            <a:ext cx="7467600" cy="5635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b="1" u="sng"/>
              <a:t>Cell size</a:t>
            </a:r>
          </a:p>
        </p:txBody>
      </p:sp>
      <p:pic>
        <p:nvPicPr>
          <p:cNvPr id="32772" name="Picture 7" descr="http://ts4.mm.bing.net/th?id=H.5038650328220583&amp;pid=1.7&amp;w=178&amp;h=130&amp;c=7&amp;rs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4471988"/>
            <a:ext cx="25146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clip013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5800"/>
            <a:ext cx="42386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3916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15" y="2133600"/>
            <a:ext cx="5333999" cy="4505417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49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1143000"/>
          </a:xfrm>
        </p:spPr>
        <p:txBody>
          <a:bodyPr/>
          <a:lstStyle/>
          <a:p>
            <a:r>
              <a:rPr lang="en-US" smtClean="0"/>
              <a:t>Bacteria reproduce asexually by binary fission.  They copy their genetic material and split in half.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Prokaryotic Cell Division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5686904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Chromosomes: condensed strands of DNA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Each species has a specific number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Ex. Homo </a:t>
            </a:r>
            <a:r>
              <a:rPr lang="en-US" dirty="0" err="1" smtClean="0"/>
              <a:t>sapien</a:t>
            </a:r>
            <a:r>
              <a:rPr lang="en-US" dirty="0" smtClean="0"/>
              <a:t> has 46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Are only visible during mitosis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DNA is usually found as thin, uncoiled chromatin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Eukaryotic Cell Division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37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3962400"/>
          </a:xfrm>
        </p:spPr>
        <p:txBody>
          <a:bodyPr/>
          <a:lstStyle/>
          <a:p>
            <a:r>
              <a:rPr lang="en-US" sz="2800" smtClean="0"/>
              <a:t>Mitosis is </a:t>
            </a:r>
            <a:r>
              <a:rPr lang="en-US" sz="2800" b="1" i="1" smtClean="0"/>
              <a:t>asexual</a:t>
            </a:r>
            <a:r>
              <a:rPr lang="en-US" sz="2800" smtClean="0"/>
              <a:t>: Meaning daughter cells are identical to parent cells.</a:t>
            </a:r>
          </a:p>
          <a:p>
            <a:r>
              <a:rPr lang="en-US" sz="2800" smtClean="0"/>
              <a:t>Source of new cells when a multicellular organism grows and develops.</a:t>
            </a:r>
          </a:p>
          <a:p>
            <a:pPr lvl="1"/>
            <a:r>
              <a:rPr lang="en-US" smtClean="0"/>
              <a:t>Without mitosis no living organism would grow and develop!!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u="sng"/>
              <a:t>Why do We Need Mitosis?</a:t>
            </a:r>
          </a:p>
        </p:txBody>
      </p:sp>
    </p:spTree>
    <p:extLst>
      <p:ext uri="{BB962C8B-B14F-4D97-AF65-F5344CB8AC3E}">
        <p14:creationId xmlns:p14="http://schemas.microsoft.com/office/powerpoint/2010/main" val="28467071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81000" y="1096963"/>
            <a:ext cx="7924800" cy="2438400"/>
          </a:xfrm>
        </p:spPr>
        <p:txBody>
          <a:bodyPr/>
          <a:lstStyle/>
          <a:p>
            <a:r>
              <a:rPr lang="en-US" smtClean="0"/>
              <a:t>In order to grow, our cells must first divide</a:t>
            </a:r>
          </a:p>
          <a:p>
            <a:r>
              <a:rPr lang="en-US" smtClean="0"/>
              <a:t>Each cell goes through a process called: </a:t>
            </a:r>
          </a:p>
          <a:p>
            <a:pPr lvl="1"/>
            <a:r>
              <a:rPr lang="en-US" smtClean="0"/>
              <a:t>“</a:t>
            </a:r>
            <a:r>
              <a:rPr lang="en-US" i="1" smtClean="0"/>
              <a:t>The Cell Cycle</a:t>
            </a:r>
            <a:r>
              <a:rPr lang="en-US" smtClean="0"/>
              <a:t>”</a:t>
            </a:r>
          </a:p>
          <a:p>
            <a:pPr lvl="1"/>
            <a:r>
              <a:rPr lang="en-US" smtClean="0"/>
              <a:t>Cells divide into 2 </a:t>
            </a:r>
            <a:r>
              <a:rPr lang="en-US" b="1" i="1" smtClean="0"/>
              <a:t>IDENTICAL</a:t>
            </a:r>
            <a:r>
              <a:rPr lang="en-US" smtClean="0"/>
              <a:t> “daughter” cells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7159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u="sng" smtClean="0"/>
              <a:t>Cell division</a:t>
            </a:r>
            <a:endParaRPr u="sng"/>
          </a:p>
        </p:txBody>
      </p:sp>
      <p:pic>
        <p:nvPicPr>
          <p:cNvPr id="36868" name="Picture 5" descr="File:Major events in mitosi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7620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9020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5351463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19600" cy="3276600"/>
          </a:xfrm>
        </p:spPr>
        <p:txBody>
          <a:bodyPr>
            <a:normAutofit fontScale="70000" lnSpcReduction="20000"/>
          </a:bodyPr>
          <a:lstStyle/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Broken down </a:t>
            </a:r>
            <a:r>
              <a:rPr lang="en-US" dirty="0"/>
              <a:t>into 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different phases:</a:t>
            </a:r>
          </a:p>
          <a:p>
            <a:pPr marL="366710" lvl="1" indent="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1</a:t>
            </a:r>
            <a:r>
              <a:rPr lang="en-US" dirty="0"/>
              <a:t>. Interphase </a:t>
            </a:r>
            <a:endParaRPr lang="en-US" dirty="0" smtClean="0"/>
          </a:p>
          <a:p>
            <a:pPr marL="366710" lvl="1" indent="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Mitosis</a:t>
            </a:r>
          </a:p>
          <a:p>
            <a:pPr marL="366710" lvl="1" indent="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3. Cytokinesis</a:t>
            </a:r>
          </a:p>
          <a:p>
            <a:pPr marL="366710" lvl="1" indent="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en-US" dirty="0"/>
          </a:p>
          <a:p>
            <a:pPr marL="274317" indent="-274317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dirty="0" smtClean="0"/>
              <a:t>** IPMAT **</a:t>
            </a:r>
          </a:p>
          <a:p>
            <a:pPr marL="640074" lvl="1" indent="-274317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Interphase</a:t>
            </a:r>
          </a:p>
          <a:p>
            <a:pPr marL="640074" lvl="1" indent="-274317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Prophase</a:t>
            </a:r>
          </a:p>
          <a:p>
            <a:pPr marL="640074" lvl="1" indent="-274317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Metaphase</a:t>
            </a:r>
          </a:p>
          <a:p>
            <a:pPr marL="640074" lvl="1" indent="-274317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Anaphase</a:t>
            </a:r>
          </a:p>
          <a:p>
            <a:pPr marL="640074" lvl="1" indent="-274317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err="1" smtClean="0"/>
              <a:t>Telophase</a:t>
            </a:r>
            <a:endParaRPr lang="en-US" dirty="0" smtClean="0"/>
          </a:p>
          <a:p>
            <a:pPr marL="274317" indent="-274317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u="sng" smtClean="0"/>
              <a:t>The Cell Cycle</a:t>
            </a:r>
            <a:endParaRPr u="sng"/>
          </a:p>
        </p:txBody>
      </p:sp>
    </p:spTree>
    <p:extLst>
      <p:ext uri="{BB962C8B-B14F-4D97-AF65-F5344CB8AC3E}">
        <p14:creationId xmlns:p14="http://schemas.microsoft.com/office/powerpoint/2010/main" val="24584514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191000"/>
          </a:xfrm>
        </p:spPr>
        <p:txBody>
          <a:bodyPr/>
          <a:lstStyle/>
          <a:p>
            <a:pPr>
              <a:buFont typeface="Wingdings" pitchFamily="2" charset="2"/>
              <a:buChar char=""/>
            </a:pPr>
            <a:r>
              <a:rPr lang="en-US" smtClean="0"/>
              <a:t>Cells grow and mature in this phase (Everyday function of a cell)</a:t>
            </a:r>
          </a:p>
          <a:p>
            <a:pPr>
              <a:buFont typeface="Wingdings" pitchFamily="2" charset="2"/>
              <a:buChar char=""/>
            </a:pPr>
            <a:r>
              <a:rPr lang="en-US" smtClean="0"/>
              <a:t>-Broken down into 3 parts:</a:t>
            </a:r>
          </a:p>
          <a:p>
            <a:pPr marL="365125" lvl="1" indent="0">
              <a:buFont typeface="Wingdings 2" pitchFamily="18" charset="2"/>
              <a:buNone/>
            </a:pPr>
            <a:r>
              <a:rPr lang="en-US" smtClean="0"/>
              <a:t>-G1 phase 	(Growth 1)</a:t>
            </a:r>
          </a:p>
          <a:p>
            <a:pPr marL="365125" lvl="1" indent="0">
              <a:buFont typeface="Wingdings 2" pitchFamily="18" charset="2"/>
              <a:buNone/>
            </a:pPr>
            <a:r>
              <a:rPr lang="en-US" smtClean="0"/>
              <a:t>-S phase 		(</a:t>
            </a:r>
            <a:r>
              <a:rPr lang="en-US" sz="2800" b="1" smtClean="0"/>
              <a:t>DNA Replication</a:t>
            </a:r>
            <a:r>
              <a:rPr lang="en-US" smtClean="0"/>
              <a:t>			from 46 to 92 				</a:t>
            </a:r>
            <a:r>
              <a:rPr lang="en-US" i="1" u="sng" smtClean="0"/>
              <a:t>chromosomes</a:t>
            </a:r>
            <a:r>
              <a:rPr lang="en-US" smtClean="0"/>
              <a:t> in 				humans!)</a:t>
            </a:r>
          </a:p>
          <a:p>
            <a:pPr marL="365125" lvl="1" indent="0">
              <a:buFont typeface="Wingdings 2" pitchFamily="18" charset="2"/>
              <a:buNone/>
            </a:pPr>
            <a:r>
              <a:rPr lang="en-US" smtClean="0"/>
              <a:t>-G2 phase		(Growth 2)</a:t>
            </a:r>
          </a:p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400" b="1" u="sng"/>
              <a:t>Interphase</a:t>
            </a:r>
          </a:p>
        </p:txBody>
      </p:sp>
      <p:pic>
        <p:nvPicPr>
          <p:cNvPr id="20484" name="Picture 2" descr="http://click4biology.info/c4b/2/Pic2.5/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64008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7528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t="8621" r="36771"/>
          <a:stretch>
            <a:fillRect/>
          </a:stretch>
        </p:blipFill>
        <p:spPr bwMode="auto">
          <a:xfrm>
            <a:off x="6324600" y="1765300"/>
            <a:ext cx="21955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400800" cy="2514600"/>
          </a:xfrm>
        </p:spPr>
        <p:txBody>
          <a:bodyPr>
            <a:normAutofit fontScale="92500" lnSpcReduction="10000"/>
          </a:bodyPr>
          <a:lstStyle/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Made up of DNA (genetic info) &amp; proteins</a:t>
            </a:r>
            <a:endParaRPr lang="en-US" dirty="0"/>
          </a:p>
          <a:p>
            <a:pPr marL="274317" indent="-274317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Consists </a:t>
            </a:r>
            <a:r>
              <a:rPr lang="en-US" dirty="0"/>
              <a:t>of </a:t>
            </a:r>
            <a:r>
              <a:rPr lang="en-US" dirty="0" smtClean="0"/>
              <a:t>2 identical sister </a:t>
            </a:r>
            <a:r>
              <a:rPr lang="en-US" dirty="0"/>
              <a:t>Chromatids</a:t>
            </a:r>
          </a:p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Held together by a </a:t>
            </a:r>
            <a:r>
              <a:rPr lang="en-US" dirty="0" smtClean="0"/>
              <a:t>centromere</a:t>
            </a:r>
          </a:p>
          <a:p>
            <a:pPr marL="274317" indent="-274317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Cells are </a:t>
            </a:r>
            <a:r>
              <a:rPr lang="en-US" b="1" i="1" dirty="0" smtClean="0"/>
              <a:t>diploid</a:t>
            </a:r>
            <a:r>
              <a:rPr lang="en-US" dirty="0" smtClean="0"/>
              <a:t> meaning they have 2 complete sets of chromosomes.</a:t>
            </a:r>
          </a:p>
          <a:p>
            <a:pPr marL="641027" lvl="1" indent="-274317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i="1" dirty="0" smtClean="0"/>
              <a:t>Somatic Cells</a:t>
            </a:r>
            <a:r>
              <a:rPr lang="en-US" dirty="0" smtClean="0"/>
              <a:t>: skin, muscle, blood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888"/>
            <a:ext cx="7467600" cy="671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u="sng" smtClean="0"/>
              <a:t>Chromosomes</a:t>
            </a:r>
            <a:endParaRPr u="sng"/>
          </a:p>
        </p:txBody>
      </p:sp>
      <p:pic>
        <p:nvPicPr>
          <p:cNvPr id="39941" name="Picture 2" descr="http://home.cogeco.ca/~parksidescienceq/SNC%202D/mitosis/chromosome%20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95713"/>
            <a:ext cx="46101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3017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On-screen Show (4:3)</PresentationFormat>
  <Paragraphs>80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Paper</vt:lpstr>
      <vt:lpstr>1_Paper</vt:lpstr>
      <vt:lpstr>Cell division</vt:lpstr>
      <vt:lpstr>Cell size</vt:lpstr>
      <vt:lpstr>Prokaryotic Cell Division</vt:lpstr>
      <vt:lpstr>Eukaryotic Cell Division</vt:lpstr>
      <vt:lpstr>Why do We Need Mitosis?</vt:lpstr>
      <vt:lpstr>Cell division</vt:lpstr>
      <vt:lpstr>The Cell Cycle</vt:lpstr>
      <vt:lpstr>Interphase</vt:lpstr>
      <vt:lpstr>Chromosomes</vt:lpstr>
      <vt:lpstr>Mitosis</vt:lpstr>
      <vt:lpstr>Prophase</vt:lpstr>
      <vt:lpstr>Metaphase </vt:lpstr>
      <vt:lpstr>Anaphase</vt:lpstr>
      <vt:lpstr>Telophase</vt:lpstr>
    </vt:vector>
  </TitlesOfParts>
  <Company>Johnston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division</dc:title>
  <dc:creator>Joe Michael Johnston</dc:creator>
  <cp:lastModifiedBy>Joe Michael Johnston</cp:lastModifiedBy>
  <cp:revision>1</cp:revision>
  <dcterms:created xsi:type="dcterms:W3CDTF">2015-03-12T18:27:58Z</dcterms:created>
  <dcterms:modified xsi:type="dcterms:W3CDTF">2015-03-12T18:28:30Z</dcterms:modified>
</cp:coreProperties>
</file>