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200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3090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EvR_Sdm1o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864300" y="4284475"/>
            <a:ext cx="8507575" cy="16072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11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880300" y="5808475"/>
            <a:ext cx="7068250" cy="735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Introduction to Genetics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55325" y="592650"/>
            <a:ext cx="5175250" cy="4106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11200" y="203200"/>
            <a:ext cx="8925599" cy="931921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Mendel’s Experiments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25625" y="7163150"/>
            <a:ext cx="3004250" cy="384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the crosses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Explaining the Cross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610425" y="1822800"/>
            <a:ext cx="9126924" cy="39299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a parent makes sperm or eggs, their genes separate</a:t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 (PRINCIPLE OF SEGREGATION)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GAMETES (egg or sperm) contain either a 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allele (tall) or a 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allele (short)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67525" y="5793100"/>
            <a:ext cx="1753625" cy="1486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95500" y="105825"/>
            <a:ext cx="5969000" cy="74083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46650" y="1185325"/>
            <a:ext cx="8699500" cy="5249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407375" y="513825"/>
            <a:ext cx="9344475" cy="6031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GENOTYPE  -  what genes, letters, the organism has (TT, Tt, tt)</a:t>
            </a:r>
          </a:p>
          <a:p>
            <a:endParaRPr lang="en-US"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PHENOTYPE   - what it looks like (tall or short)</a:t>
            </a:r>
          </a:p>
        </p:txBody>
      </p:sp>
      <p:sp>
        <p:nvSpPr>
          <p:cNvPr id="99" name="Shape 99">
            <a:hlinkClick r:id="rId3"/>
          </p:cNvPr>
          <p:cNvSpPr/>
          <p:nvPr/>
        </p:nvSpPr>
        <p:spPr>
          <a:xfrm>
            <a:off x="3048725" y="3861900"/>
            <a:ext cx="4280724" cy="32105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03500" y="310075"/>
            <a:ext cx="9877500" cy="7309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/>
              <a:t>Check for understanding</a:t>
            </a:r>
          </a:p>
          <a:p>
            <a:endParaRPr lang="en-US"/>
          </a:p>
          <a:p>
            <a:pPr rtl="0">
              <a:lnSpc>
                <a:spcPct val="100000"/>
              </a:lnSpc>
              <a:buNone/>
            </a:pPr>
            <a:r>
              <a:rPr lang="en-US" sz="3100"/>
              <a:t>1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  The passing of traits from parents to offspring is known as  ____________________</a:t>
            </a:r>
          </a:p>
          <a:p>
            <a:endParaRPr lang="en-US"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100"/>
              <a:t>2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Who was the father of genetics?  _________</a:t>
            </a:r>
          </a:p>
          <a:p>
            <a:endParaRPr lang="en-US"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buNone/>
            </a:pPr>
            <a:r>
              <a:rPr lang="en-US" sz="3100"/>
              <a:t>3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</a:t>
            </a:r>
            <a:r>
              <a:rPr lang="en-US" sz="3100"/>
              <a:t>Genes are located on _______________</a:t>
            </a:r>
          </a:p>
          <a:p>
            <a:endParaRPr lang="en-US" sz="3100"/>
          </a:p>
          <a:p>
            <a:pPr lvl="0" rtl="0">
              <a:lnSpc>
                <a:spcPct val="100000"/>
              </a:lnSpc>
              <a:buNone/>
            </a:pPr>
            <a:r>
              <a:rPr lang="en-US" sz="3100"/>
              <a:t>4</a:t>
            </a: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Every gene is made of two </a:t>
            </a:r>
          </a:p>
          <a:p>
            <a:pPr lvl="0" rtl="0">
              <a:lnSpc>
                <a:spcPct val="100000"/>
              </a:lnSpc>
              <a:buNone/>
            </a:pPr>
            <a:r>
              <a:rPr lang="en-US" sz="3100"/>
              <a:t>               a.  genotypes      b.  alleles         c.  cells</a:t>
            </a:r>
          </a:p>
          <a:p>
            <a:endParaRPr lang="en-US" sz="3100"/>
          </a:p>
          <a:p>
            <a:pPr lvl="0" rtl="0">
              <a:lnSpc>
                <a:spcPct val="100000"/>
              </a:lnSpc>
              <a:buNone/>
            </a:pPr>
            <a:r>
              <a:rPr lang="en-US" sz="3100">
                <a:solidFill>
                  <a:schemeClr val="dk1"/>
                </a:solidFill>
              </a:rPr>
              <a:t>5.  The organism’s outward  appearance,  such as wrinkled seeds are referred to as the  </a:t>
            </a:r>
            <a:br>
              <a:rPr lang="en-US" sz="3100">
                <a:solidFill>
                  <a:schemeClr val="dk1"/>
                </a:solidFill>
              </a:rPr>
            </a:br>
            <a:r>
              <a:rPr lang="en-US" sz="3100">
                <a:solidFill>
                  <a:schemeClr val="dk1"/>
                </a:solidFill>
              </a:rPr>
              <a:t>                             a)  phenotype          b) genotype</a:t>
            </a:r>
          </a:p>
          <a:p>
            <a:endParaRPr lang="en-US" sz="31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18125" y="267450"/>
            <a:ext cx="9860999" cy="6758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800"/>
              <a:t>6.  The letters (ex.  RR) that represent the traits are referred to as the    a) phenotype              b) genotype</a:t>
            </a:r>
          </a:p>
          <a:p>
            <a:endParaRPr lang="en-US" sz="2800"/>
          </a:p>
          <a:p>
            <a:pPr lvl="0" rtl="0">
              <a:buNone/>
            </a:pPr>
            <a:r>
              <a:rPr lang="en-US" sz="2800"/>
              <a:t>7. An organism that has two different alleles, or letters, such as Rr is:   a) homozygous         b) heterozygous</a:t>
            </a:r>
          </a:p>
          <a:p>
            <a:endParaRPr lang="en-US" sz="2800"/>
          </a:p>
          <a:p>
            <a:pPr lvl="0" rtl="0">
              <a:buNone/>
            </a:pPr>
            <a:r>
              <a:rPr lang="en-US" sz="2800"/>
              <a:t>8. </a:t>
            </a:r>
            <a:r>
              <a:rPr lang="en-US" sz="2800">
                <a:solidFill>
                  <a:schemeClr val="dk1"/>
                </a:solidFill>
              </a:rPr>
              <a:t>7. An organism that has two of the same alleles, or letters, such as RR is:   a) homozygous         b) heterozygous</a:t>
            </a:r>
          </a:p>
          <a:p>
            <a:endParaRPr lang="en-US" sz="2800">
              <a:solidFill>
                <a:schemeClr val="dk1"/>
              </a:solidFill>
            </a:endParaRPr>
          </a:p>
          <a:p>
            <a:pPr lvl="0" rtl="0">
              <a:buNone/>
            </a:pPr>
            <a:r>
              <a:rPr lang="en-US" sz="2800">
                <a:solidFill>
                  <a:schemeClr val="dk1"/>
                </a:solidFill>
              </a:rPr>
              <a:t>9. Which of the following sets would represent Mendel’s Parent (P) generation?</a:t>
            </a:r>
          </a:p>
          <a:p>
            <a:pPr lvl="0" rtl="0">
              <a:buNone/>
            </a:pPr>
            <a:r>
              <a:rPr lang="en-US" sz="2800">
                <a:solidFill>
                  <a:schemeClr val="dk1"/>
                </a:solidFill>
              </a:rPr>
              <a:t>a)  RR  x  RR             b)  Rr   x   Rr              c)  RR   x  rr</a:t>
            </a:r>
          </a:p>
          <a:p>
            <a:endParaRPr lang="en-US" sz="2800">
              <a:solidFill>
                <a:schemeClr val="dk1"/>
              </a:solidFill>
            </a:endParaRPr>
          </a:p>
          <a:p>
            <a:pPr lvl="0" rtl="0">
              <a:buNone/>
            </a:pPr>
            <a:r>
              <a:rPr lang="en-US" sz="2800">
                <a:solidFill>
                  <a:schemeClr val="dk1"/>
                </a:solidFill>
              </a:rPr>
              <a:t>10.  When two different alleles occur together, such as R r, the one that is expressed is   a) dominant     b) recessive</a:t>
            </a:r>
          </a:p>
          <a:p>
            <a:endParaRPr lang="en-US"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268300" y="250500"/>
            <a:ext cx="9623399" cy="90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11.  What is the diagram shown below called?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8575" y="1340375"/>
            <a:ext cx="5869924" cy="58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1968775" y="1510625"/>
            <a:ext cx="1595399" cy="12048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18600" y="5854875"/>
            <a:ext cx="1595399" cy="1204800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18" name="Shape 118"/>
          <p:cNvCxnSpPr/>
          <p:nvPr/>
        </p:nvCxnSpPr>
        <p:spPr>
          <a:xfrm flipH="1">
            <a:off x="5278300" y="2477975"/>
            <a:ext cx="1951499" cy="66179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9" name="Shape 119"/>
          <p:cNvSpPr txBox="1"/>
          <p:nvPr/>
        </p:nvSpPr>
        <p:spPr>
          <a:xfrm>
            <a:off x="7806825" y="1663350"/>
            <a:ext cx="2172299" cy="22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000"/>
              <a:t>What does this letter actually represent?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306000" y="203950"/>
            <a:ext cx="9505924" cy="7196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for understanding</a:t>
            </a:r>
          </a:p>
          <a:p>
            <a:endParaRPr lang="en-US"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A one-eyed purple people eater is crossed with a two eyed purple people eater.  All of their offspring have two eyes.   Which trait is dominant?</a:t>
            </a:r>
          </a:p>
          <a:p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112000" y="2743200"/>
            <a:ext cx="2375400" cy="30521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06000" y="203950"/>
            <a:ext cx="6720299" cy="69750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lvl="0"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If you use the letter E for this 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gene.   What is the genotype of 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offspring</a:t>
            </a:r>
            <a:r>
              <a:rPr lang="en-US" sz="3200"/>
              <a:t> if the parents were </a:t>
            </a:r>
            <a:br>
              <a:rPr lang="en-US" sz="3200"/>
            </a:br>
            <a:r>
              <a:rPr lang="en-US" sz="3200"/>
              <a:t>                 EE x ee</a:t>
            </a:r>
          </a:p>
          <a:p>
            <a:pPr lvl="0" rtl="0">
              <a:lnSpc>
                <a:spcPct val="100000"/>
              </a:lnSpc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  </a:t>
            </a:r>
          </a:p>
          <a:p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buNone/>
            </a:pPr>
            <a:r>
              <a:rPr lang="en-US" sz="3200"/>
              <a:t>3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  If you crossed the offspring </a:t>
            </a:r>
            <a:b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each other?  How many of the new offspring would you expect to have two eyes?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436400" y="384200"/>
            <a:ext cx="2375400" cy="3052175"/>
          </a:xfrm>
          <a:prstGeom prst="rect">
            <a:avLst/>
          </a:prstGeom>
        </p:spPr>
      </p:pic>
      <p:sp>
        <p:nvSpPr>
          <p:cNvPr id="132" name="Shape 132"/>
          <p:cNvSpPr txBox="1"/>
          <p:nvPr/>
        </p:nvSpPr>
        <p:spPr>
          <a:xfrm>
            <a:off x="7436400" y="3547125"/>
            <a:ext cx="2627699" cy="21555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2400"/>
              <a:t>EE = two eyes</a:t>
            </a:r>
          </a:p>
          <a:p>
            <a:endParaRPr lang="en-US" sz="2400"/>
          </a:p>
          <a:p>
            <a:pPr lvl="0" rtl="0">
              <a:buNone/>
            </a:pPr>
            <a:r>
              <a:rPr lang="en-US" sz="2400"/>
              <a:t>Ee  = two eyes</a:t>
            </a:r>
          </a:p>
          <a:p>
            <a:endParaRPr lang="en-US" sz="2400"/>
          </a:p>
          <a:p>
            <a:pPr>
              <a:buNone/>
            </a:pPr>
            <a:r>
              <a:rPr lang="en-US" sz="2400"/>
              <a:t>ee = one eye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/>
        </p:nvSpPr>
        <p:spPr>
          <a:xfrm>
            <a:off x="273250" y="193100"/>
            <a:ext cx="5124299" cy="7175700"/>
          </a:xfrm>
          <a:prstGeom prst="rect">
            <a:avLst/>
          </a:prstGeom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4000" dirty="0">
                <a:solidFill>
                  <a:srgbClr val="980000"/>
                </a:solidFill>
              </a:rPr>
              <a:t>A Brief History</a:t>
            </a:r>
          </a:p>
          <a:p>
            <a:endParaRPr lang="en-US" sz="4000" dirty="0">
              <a:solidFill>
                <a:srgbClr val="980000"/>
              </a:solidFill>
            </a:endParaRPr>
          </a:p>
          <a:p>
            <a:pPr lvl="0" rtl="0">
              <a:buNone/>
            </a:pPr>
            <a:r>
              <a:rPr lang="en-US" sz="4000" dirty="0">
                <a:solidFill>
                  <a:srgbClr val="980000"/>
                </a:solidFill>
              </a:rPr>
              <a:t>In the past, people did not understand how traits were inherited, but there were many guesses based on things that could be observed.</a:t>
            </a:r>
          </a:p>
          <a:p>
            <a:endParaRPr lang="en-US" sz="2400" dirty="0">
              <a:solidFill>
                <a:srgbClr val="980000"/>
              </a:solidFill>
            </a:endParaRPr>
          </a:p>
          <a:p>
            <a:endParaRPr lang="en-US" sz="2600" dirty="0">
              <a:solidFill>
                <a:schemeClr val="dk1"/>
              </a:solidFill>
            </a:endParaRPr>
          </a:p>
          <a:p>
            <a:endParaRPr lang="en-US" sz="2600" dirty="0">
              <a:solidFill>
                <a:schemeClr val="dk1"/>
              </a:solidFill>
            </a:endParaRPr>
          </a:p>
        </p:txBody>
      </p:sp>
      <p:pic>
        <p:nvPicPr>
          <p:cNvPr id="27" name="Shape 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97500" y="120775"/>
            <a:ext cx="4762500" cy="6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6559075" y="6543200"/>
            <a:ext cx="3038399" cy="69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3000"/>
              <a:t>Golden Doodle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56300" y="51150"/>
            <a:ext cx="9269574" cy="989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was Gregor Mendel?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356300" y="1067150"/>
            <a:ext cx="9578699" cy="1413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was known as the “FATHER OF GENETICS” </a:t>
            </a:r>
          </a:p>
          <a:p>
            <a:pPr marR="0" lvl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discovered how traits were inherited</a:t>
            </a:r>
          </a:p>
          <a:p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/>
          <p:nvPr/>
        </p:nvSpPr>
        <p:spPr>
          <a:xfrm>
            <a:off x="538475" y="2764775"/>
            <a:ext cx="4927500" cy="41801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GENETICS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study of heredity</a:t>
            </a:r>
          </a:p>
          <a:p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HEREDITY</a:t>
            </a: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the passing of traits from parents to offspring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08875" y="2480450"/>
            <a:ext cx="3543724" cy="46886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72700" y="131225"/>
            <a:ext cx="9015599" cy="85499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Mendel’s Peas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525625" y="1151800"/>
            <a:ext cx="9377399" cy="5759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Mendel did his study on </a:t>
            </a:r>
            <a:r>
              <a:rPr lang="en-US" sz="4222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 plants</a:t>
            </a:r>
          </a:p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/>
              <a:t>which 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have many traits </a:t>
            </a:r>
          </a:p>
          <a:p>
            <a:pPr marL="45720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tall/short</a:t>
            </a:r>
          </a:p>
          <a:p>
            <a:pPr marL="45720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purple /white flowers</a:t>
            </a:r>
          </a:p>
          <a:p>
            <a:pPr marL="457200" marR="0" lvl="0" indent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/>
              <a:t>round/wrinkled seed</a:t>
            </a:r>
          </a:p>
          <a:p>
            <a:endParaRPr lang="en-US" sz="4222"/>
          </a:p>
        </p:txBody>
      </p:sp>
      <p:pic>
        <p:nvPicPr>
          <p:cNvPr id="43" name="Shape 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97775" y="2827200"/>
            <a:ext cx="3905249" cy="4296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>
            <a:off x="220175" y="364075"/>
            <a:ext cx="9296999" cy="23207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u="sng" dirty="0" smtClean="0"/>
              <a:t>LITTLE-KNOWN FACT</a:t>
            </a:r>
          </a:p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i="1" dirty="0" smtClean="0">
                <a:solidFill>
                  <a:srgbClr val="000000"/>
                </a:solidFill>
                <a:sym typeface="Arial"/>
              </a:rPr>
              <a:t>Some plants have both </a:t>
            </a:r>
          </a:p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i="1" dirty="0"/>
              <a:t>s</a:t>
            </a:r>
            <a:r>
              <a:rPr lang="en-US" sz="4222" i="1" dirty="0" smtClean="0"/>
              <a:t>ex organs!</a:t>
            </a:r>
            <a:endParaRPr lang="en-US" sz="4000" i="1" dirty="0" smtClean="0"/>
          </a:p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 </a:t>
            </a:r>
            <a:r>
              <a:rPr lang="en-US" sz="4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plants can </a:t>
            </a:r>
            <a:r>
              <a:rPr lang="en-US" sz="4222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</a:p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dirty="0" smtClean="0"/>
              <a:t> </a:t>
            </a:r>
            <a:r>
              <a:rPr lang="en-US" sz="4222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self-fertilized</a:t>
            </a:r>
            <a:r>
              <a:rPr lang="en-US" sz="4222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endParaRPr lang="en-US" sz="4222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20065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cross-fertilized</a:t>
            </a:r>
            <a:endParaRPr lang="en-US" sz="4222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r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550" y="329439"/>
            <a:ext cx="3307117" cy="109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248800" y="119725"/>
            <a:ext cx="9662399" cy="64073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R="0" lv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True-Breeding Plants </a:t>
            </a:r>
            <a:r>
              <a:rPr lang="en-US" sz="4800" u="sng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(aka purebreds)</a:t>
            </a:r>
            <a:r>
              <a:rPr lang="en-US" sz="4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-always 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plants that look like </a:t>
            </a:r>
            <a:r>
              <a:rPr lang="en-US" sz="4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themselves </a:t>
            </a:r>
            <a:endParaRPr lang="en-US" sz="4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875"/>
              </a:spcBef>
              <a:spcAft>
                <a:spcPts val="0"/>
              </a:spcAft>
              <a:buNone/>
            </a:pPr>
            <a:r>
              <a:rPr lang="en-US" sz="480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Hybrids</a:t>
            </a:r>
            <a:r>
              <a:rPr lang="en-US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offspring </a:t>
            </a:r>
            <a:r>
              <a:rPr lang="en-US" sz="4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a mixed traits</a:t>
            </a:r>
          </a:p>
          <a:p>
            <a:pPr marR="0" lvl="0" algn="l" rtl="0">
              <a:spcBef>
                <a:spcPts val="875"/>
              </a:spcBef>
              <a:spcAft>
                <a:spcPts val="0"/>
              </a:spcAft>
              <a:buNone/>
            </a:pPr>
            <a:endParaRPr lang="en-US" sz="4800" dirty="0"/>
          </a:p>
          <a:p>
            <a:pPr marR="0" lvl="0" algn="l" rtl="0">
              <a:spcBef>
                <a:spcPts val="875"/>
              </a:spcBef>
              <a:spcAft>
                <a:spcPts val="0"/>
              </a:spcAft>
              <a:buNone/>
            </a:pP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 </a:t>
            </a:r>
            <a:r>
              <a:rPr lang="en-US" sz="48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Short = </a:t>
            </a:r>
            <a:endParaRPr lang="en-US" sz="4888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875"/>
              </a:spcBef>
              <a:spcAft>
                <a:spcPts val="0"/>
              </a:spcAft>
              <a:buNone/>
            </a:pPr>
            <a:r>
              <a:rPr lang="en-US" sz="4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</a:t>
            </a:r>
            <a:endParaRPr lang="en-US" sz="4888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http://envirocivil.com/wp-content/uploads/2012/09/aries-liger-cub-hercules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685" y="3418739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316650" y="124025"/>
            <a:ext cx="9489900" cy="69014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traits are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others. </a:t>
            </a:r>
          </a:p>
          <a:p>
            <a:endParaRPr lang="en-US"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Tall x Short = all tall offspring (hybrids)</a:t>
            </a:r>
          </a:p>
          <a:p>
            <a:endParaRPr lang="en-US"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*Tall is the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dominant</a:t>
            </a: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trait</a:t>
            </a:r>
          </a:p>
          <a:p>
            <a:pPr marL="0" marR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Short is </a:t>
            </a:r>
            <a:r>
              <a:rPr lang="en-US" sz="42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recessive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104200" y="92925"/>
            <a:ext cx="9951599" cy="16113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Mendel discovered that each trait is controlled by two factors (</a:t>
            </a:r>
            <a:r>
              <a:rPr lang="en-US" sz="4222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alleles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endParaRPr lang="en-US"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53700" y="2412325"/>
            <a:ext cx="4286250" cy="39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434300" y="2306912"/>
            <a:ext cx="5219399" cy="416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0065"/>
              </a:lnSpc>
              <a:spcBef>
                <a:spcPts val="760"/>
              </a:spcBef>
              <a:buClr>
                <a:schemeClr val="dk1"/>
              </a:buClr>
              <a:buSzPct val="28947"/>
              <a:buFont typeface="Arial"/>
              <a:buNone/>
            </a:pPr>
            <a:r>
              <a:rPr lang="en-US" sz="3800" u="sng">
                <a:solidFill>
                  <a:schemeClr val="dk1"/>
                </a:solidFill>
              </a:rPr>
              <a:t>Genes</a:t>
            </a:r>
            <a:r>
              <a:rPr lang="en-US" sz="3800">
                <a:solidFill>
                  <a:schemeClr val="dk1"/>
                </a:solidFill>
              </a:rPr>
              <a:t> – factors that determine your traits</a:t>
            </a:r>
          </a:p>
          <a:p>
            <a:endParaRPr lang="en-US" sz="3800">
              <a:solidFill>
                <a:schemeClr val="dk1"/>
              </a:solidFill>
            </a:endParaRPr>
          </a:p>
          <a:p>
            <a:pPr lvl="0" rtl="0">
              <a:lnSpc>
                <a:spcPct val="120065"/>
              </a:lnSpc>
              <a:spcBef>
                <a:spcPts val="760"/>
              </a:spcBef>
              <a:buClr>
                <a:schemeClr val="dk1"/>
              </a:buClr>
              <a:buSzPct val="28947"/>
              <a:buFont typeface="Arial"/>
              <a:buNone/>
            </a:pPr>
            <a:r>
              <a:rPr lang="en-US" sz="3800">
                <a:solidFill>
                  <a:schemeClr val="dk1"/>
                </a:solidFill>
              </a:rPr>
              <a:t>Genes are located on </a:t>
            </a:r>
            <a:r>
              <a:rPr lang="en-US" sz="3800" u="sng">
                <a:solidFill>
                  <a:schemeClr val="dk1"/>
                </a:solidFill>
              </a:rPr>
              <a:t>chromosomes</a:t>
            </a:r>
          </a:p>
          <a:p>
            <a:endParaRPr lang="en-US" sz="3800" u="sng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144825" y="80575"/>
            <a:ext cx="9859499" cy="739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Quick Check  - What do we know so far?</a:t>
            </a:r>
          </a:p>
          <a:p>
            <a:endParaRPr lang="en-US"/>
          </a:p>
          <a:p>
            <a:pPr lvl="0" rtl="0">
              <a:buNone/>
            </a:pPr>
            <a:r>
              <a:rPr lang="en-US" sz="3000"/>
              <a:t>1. The “Father of Genetics” is  ____________</a:t>
            </a:r>
          </a:p>
          <a:p>
            <a:endParaRPr lang="en-US" sz="3000"/>
          </a:p>
          <a:p>
            <a:pPr lvl="0" rtl="0">
              <a:buNone/>
            </a:pPr>
            <a:r>
              <a:rPr lang="en-US" sz="3000"/>
              <a:t>2.  Genetics is the study of  _____________,  which is how traits are passed from _________ to ____________</a:t>
            </a:r>
          </a:p>
          <a:p>
            <a:endParaRPr lang="en-US" sz="3000"/>
          </a:p>
          <a:p>
            <a:pPr lvl="0" rtl="0">
              <a:buNone/>
            </a:pPr>
            <a:r>
              <a:rPr lang="en-US" sz="3000"/>
              <a:t>3.  Mendel studied what organism?  ____________</a:t>
            </a:r>
          </a:p>
          <a:p>
            <a:endParaRPr lang="en-US" sz="3000"/>
          </a:p>
          <a:p>
            <a:pPr lvl="0" rtl="0">
              <a:buNone/>
            </a:pPr>
            <a:r>
              <a:rPr lang="en-US" sz="3000"/>
              <a:t>4. If one trait covers up another one, we say that it is   ______________,</a:t>
            </a:r>
            <a:br>
              <a:rPr lang="en-US" sz="3000"/>
            </a:br>
            <a:r>
              <a:rPr lang="en-US" sz="3000"/>
              <a:t>       the one that is covered up is ______</a:t>
            </a:r>
          </a:p>
          <a:p>
            <a:endParaRPr lang="en-US" sz="3000"/>
          </a:p>
          <a:p>
            <a:pPr lvl="0" rtl="0">
              <a:buNone/>
            </a:pPr>
            <a:r>
              <a:rPr lang="en-US" sz="3000"/>
              <a:t>5. A “true-breeding” plant is one that can only produce plants like itself    a)  true      b) false</a:t>
            </a:r>
          </a:p>
          <a:p>
            <a:endParaRPr lang="en-US" sz="3000"/>
          </a:p>
          <a:p>
            <a:pPr lvl="0" rtl="0">
              <a:buNone/>
            </a:pPr>
            <a:r>
              <a:rPr lang="en-US" sz="3000"/>
              <a:t>6. If a tall and a short plant are crossed, it will create a</a:t>
            </a:r>
          </a:p>
          <a:p>
            <a:pPr lvl="0" rtl="0">
              <a:buNone/>
            </a:pPr>
            <a:r>
              <a:rPr lang="en-US" sz="3000"/>
              <a:t>      a) zygote                b) gene              c) hybrid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442</Words>
  <Application>Microsoft Office PowerPoint</Application>
  <PresentationFormat>Custom</PresentationFormat>
  <Paragraphs>101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Theme</vt:lpstr>
      <vt:lpstr>Chapter 11</vt:lpstr>
      <vt:lpstr>PowerPoint Presentation</vt:lpstr>
      <vt:lpstr>Who was Gregor Mendel?</vt:lpstr>
      <vt:lpstr>Mendel’s Peas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Mendel’s Experiments</vt:lpstr>
      <vt:lpstr>Explaining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Joe Michael Johnston</dc:creator>
  <cp:lastModifiedBy>Joe Michael Johnston</cp:lastModifiedBy>
  <cp:revision>3</cp:revision>
  <dcterms:modified xsi:type="dcterms:W3CDTF">2014-03-25T18:41:20Z</dcterms:modified>
</cp:coreProperties>
</file>