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FF091-F783-4E1F-A155-DE59071F43B0}" type="datetimeFigureOut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8D44B0-0FF1-41BF-B268-D285E74926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638D0-DF3D-4250-B3ED-444819EFF9C4}" type="datetimeFigureOut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033E9-73AB-4686-A12A-F332A94516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3334A7-3D3F-4A08-BA20-D52C35CD854C}" type="datetimeFigureOut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C49FC-3AAC-4EF5-94B0-412483BCC8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938C6C3-3BFC-42A7-ABD7-101FCECCF380}" type="datetimeFigureOut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D09F6B2-9172-4B29-A91B-CB71CF704B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6DFFD6-A13F-4648-BBBB-E8BFD9469C22}" type="datetimeFigureOut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A7FA2-C601-4D24-A56B-113786FC97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D47A5-0CEF-4596-9B08-1DEDFFA19B5B}" type="datetimeFigureOut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390BE-CB6F-4587-9A77-72B53F61A6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946ED-364C-4566-B0F3-4B6B8DDF6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C7EDC-5944-45F1-B2D2-D20F5758F827}" type="datetimeFigureOut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1F18F-97F5-4FEF-B088-F8B313C40057}" type="datetimeFigureOut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B7454-C3B9-4B8D-8FDF-F0D0B99E34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0D802F-DE2D-4A0C-BCE2-CAD94CC3E997}" type="datetimeFigureOut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29C60-356C-447F-ACA8-F87D20E1DA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1683EAD-0266-46C5-9B66-3E1D69C1FC37}" type="datetimeFigureOut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2142B0F-59F5-4E40-843D-CF598C5410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FA4DD-EB37-42CF-8DDA-8BD5C11C2888}" type="datetimeFigureOut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49B467-E1E6-4483-ABA8-8239FE905E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E0E3C32-021A-4097-AA19-C75DE502F1EF}" type="datetimeFigureOut">
              <a:rPr lang="en-US" smtClean="0"/>
              <a:pPr>
                <a:defRPr/>
              </a:pPr>
              <a:t>5/2/2017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93C8F17-EACC-4587-BBB6-A7F9D0B8C6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Q6JEA2olNt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8062912" cy="2093120"/>
          </a:xfrm>
        </p:spPr>
        <p:txBody>
          <a:bodyPr>
            <a:norm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Fossils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Anatomy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Embryology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Biochemistry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05800" cy="198120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/>
              </a:rPr>
              <a:t>Evidence for Evolution</a:t>
            </a:r>
            <a:endParaRPr lang="en-US" sz="4800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Evolution of Populations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0324" y="1447800"/>
            <a:ext cx="4038600" cy="2087562"/>
          </a:xfrm>
        </p:spPr>
        <p:txBody>
          <a:bodyPr/>
          <a:lstStyle/>
          <a:p>
            <a:r>
              <a:rPr lang="en-US" b="1" dirty="0" smtClean="0"/>
              <a:t>Genetic Variation </a:t>
            </a:r>
            <a:r>
              <a:rPr lang="en-US" dirty="0" smtClean="0"/>
              <a:t>is the inheritable difference between members of the same species.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91000" y="1425912"/>
            <a:ext cx="4800600" cy="2620962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Gene Pool </a:t>
            </a:r>
            <a:r>
              <a:rPr lang="en-US" dirty="0" smtClean="0"/>
              <a:t>is all </a:t>
            </a:r>
            <a:r>
              <a:rPr lang="en-US" dirty="0"/>
              <a:t>of the genes present in a population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17413" name="Picture 2" descr="http://imgc.allpostersimages.com/images/P-473-488-90/38/3810/ROOIF00Z/posters/david-cavagnaro-genetic-variation-and-diversity-in-carrots-daucus-car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94" y="3773433"/>
            <a:ext cx="33512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http://ts3.mm.bing.net/th?id=H.4738561098122966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7601"/>
            <a:ext cx="2128989" cy="29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of Genetic Variation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Permanent change in DNA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Mutation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pic>
        <p:nvPicPr>
          <p:cNvPr id="19461" name="Picture 5" descr="Some lice are already resistant to insectic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2927287" cy="31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Chance events changing gene pools of small populations</a:t>
            </a:r>
          </a:p>
          <a:p>
            <a:r>
              <a:rPr lang="en-US" dirty="0" smtClean="0">
                <a:hlinkClick r:id="rId2"/>
              </a:rPr>
              <a:t>WATCH THIS!!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Genetic Drift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pic>
        <p:nvPicPr>
          <p:cNvPr id="20485" name="Picture 5" descr="http://www.goldiesroom.org/Multimedia/Bio_Images/21%20Evolution/18%20Genetic%20Dri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86494"/>
            <a:ext cx="6248400" cy="317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of individuals into or out of a population.</a:t>
            </a:r>
          </a:p>
          <a:p>
            <a:r>
              <a:rPr lang="en-US" dirty="0" smtClean="0"/>
              <a:t>Changes allele frequencies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Immigration and Emigration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pic>
        <p:nvPicPr>
          <p:cNvPr id="21509" name="Picture 5" descr="http://upload.wikimedia.org/wikipedia/commons/4/47/Gene_flow_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7419975" cy="35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32" y="1295400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Similar to selective breeding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Only certain traits are desired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solidFill>
                  <a:schemeClr val="accent1"/>
                </a:solidFill>
              </a:rPr>
              <a:t>  Natural Selection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7" y="35859"/>
            <a:ext cx="8229600" cy="139903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Non-Random Mating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pic>
        <p:nvPicPr>
          <p:cNvPr id="22533" name="Picture 5" descr="http://evolution.berkeley.edu/evolibrary/images/interviews/naturalselectio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45" y="3962400"/>
            <a:ext cx="39147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Patterns of Natural Selection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1470025"/>
          </a:xfrm>
        </p:spPr>
        <p:txBody>
          <a:bodyPr/>
          <a:lstStyle/>
          <a:p>
            <a:r>
              <a:rPr lang="en-US" smtClean="0"/>
              <a:t>Selection that favors average individuals in a population.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Stabilizing Selection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pic>
        <p:nvPicPr>
          <p:cNvPr id="24580" name="Picture 4" descr="http://ts1.mm.bing.net/th?id=H.4986634061808032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182938"/>
            <a:ext cx="3414713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http://thewarshawcurve.typepad.com/.a/6a00d8350a8cf369e201156f92090c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t="41953" r="67346"/>
          <a:stretch>
            <a:fillRect/>
          </a:stretch>
        </p:blipFill>
        <p:spPr bwMode="auto">
          <a:xfrm>
            <a:off x="6573838" y="3319463"/>
            <a:ext cx="226536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http://thewarshawcurve.typepad.com/.a/6a00d8350a8cf369e201156f92090c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7" r="34085" b="54214"/>
          <a:stretch>
            <a:fillRect/>
          </a:stretch>
        </p:blipFill>
        <p:spPr bwMode="auto">
          <a:xfrm>
            <a:off x="3886200" y="3641725"/>
            <a:ext cx="246062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Selection that favors one of the extreme forms of a trait.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Directional Selection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pic>
        <p:nvPicPr>
          <p:cNvPr id="19460" name="Picture 4" descr="http://mcat-review.org/directional-sel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10468"/>
            <a:ext cx="45339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605" name="Picture 6" descr="http://thewarshawcurve.typepad.com/.a/6a00d8350a8cf369e201156f92090c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2" t="55449" r="32928"/>
          <a:stretch>
            <a:fillRect/>
          </a:stretch>
        </p:blipFill>
        <p:spPr bwMode="auto">
          <a:xfrm>
            <a:off x="5257800" y="2895600"/>
            <a:ext cx="37528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Selection where individuals of both extreme forms are at a selective advantage.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Disruptive Selection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sp>
        <p:nvSpPr>
          <p:cNvPr id="26628" name="AutoShape 2" descr="http://thewarshawcurve.typepad.com/.a/6a00d8350a8cf369e201156f92090c970c-800wi"/>
          <p:cNvSpPr>
            <a:spLocks noChangeAspect="1" noChangeArrowheads="1"/>
          </p:cNvSpPr>
          <p:nvPr/>
        </p:nvSpPr>
        <p:spPr bwMode="auto">
          <a:xfrm>
            <a:off x="57150" y="-136525"/>
            <a:ext cx="74676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9" name="Picture 4" descr="http://thewarshawcurve.typepad.com/.a/6a00d8350a8cf369e201156f92090c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5" t="55145"/>
          <a:stretch>
            <a:fillRect/>
          </a:stretch>
        </p:blipFill>
        <p:spPr bwMode="auto">
          <a:xfrm>
            <a:off x="5029200" y="3481388"/>
            <a:ext cx="3386138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http://mcat-review.org/disruptive-selec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3308"/>
            <a:ext cx="3657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175"/>
          </a:xfrm>
        </p:spPr>
        <p:txBody>
          <a:bodyPr/>
          <a:lstStyle/>
          <a:p>
            <a:r>
              <a:rPr lang="en-US" dirty="0" smtClean="0"/>
              <a:t>Darwin Predicted: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Because new species form from existing species, there should be intermediate stages found in the fossil record.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ffectLst/>
              </a:rPr>
              <a:t>Fossils</a:t>
            </a:r>
            <a:endParaRPr lang="en-US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10244" name="Picture 2" descr="http://evolution.berkeley.edu/evolibrary/images/evo/whaleancestors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67" y="3352800"/>
            <a:ext cx="5401733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52400" y="1981200"/>
            <a:ext cx="4572000" cy="322740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Formation of a new species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169" y="533400"/>
            <a:ext cx="8229600" cy="139903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Speciation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pic>
        <p:nvPicPr>
          <p:cNvPr id="27653" name="Picture 5" descr="http://biology-forums.com/gallery/33_14_07_11_6_00_2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46" y="685799"/>
            <a:ext cx="4257675" cy="34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http://evolution.berkeley.edu/evosite/evo101/images/beetlespeci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46" y="4495800"/>
            <a:ext cx="42576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organisms that can interbreed and produce fertile offspring</a:t>
            </a:r>
          </a:p>
          <a:p>
            <a:endParaRPr lang="en-US" dirty="0" smtClean="0"/>
          </a:p>
          <a:p>
            <a:r>
              <a:rPr lang="en-US" dirty="0" smtClean="0"/>
              <a:t>Speciation occurs in two ways…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Species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Geographic       Reproductive Isolation               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Isolation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sp>
        <p:nvSpPr>
          <p:cNvPr id="29699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Occurs if a physical barrier separates a population into groups.</a:t>
            </a:r>
          </a:p>
          <a:p>
            <a:r>
              <a:rPr lang="en-US" dirty="0" smtClean="0"/>
              <a:t>Organisms adapt to their isolated </a:t>
            </a:r>
            <a:r>
              <a:rPr lang="en-US" dirty="0" err="1" smtClean="0"/>
              <a:t>enviro</a:t>
            </a:r>
            <a:endParaRPr lang="en-US" dirty="0" smtClean="0"/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porkfish</a:t>
            </a:r>
            <a:endParaRPr lang="en-US" dirty="0" smtClean="0"/>
          </a:p>
        </p:txBody>
      </p:sp>
      <p:sp>
        <p:nvSpPr>
          <p:cNvPr id="29700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Occurs when formerly interbreeding organisms are prevented from producing fertile offspring</a:t>
            </a:r>
          </a:p>
          <a:p>
            <a:pPr lvl="1"/>
            <a:r>
              <a:rPr lang="en-US" dirty="0" smtClean="0"/>
              <a:t>Ex. Insects in different habitats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3200400" cy="5006975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Extinctions have wiped out a large number of species during Earth’s history.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Following these mass extinctions, new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</a:t>
            </a:r>
            <a:r>
              <a:rPr lang="en-US" dirty="0" smtClean="0"/>
              <a:t> arise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Rates of Speciation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pic>
        <p:nvPicPr>
          <p:cNvPr id="30725" name="Picture 5" descr="http://www.all-creatures.org/hope/gw/images/age_of_the_earth_auto_m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5000"/>
            <a:ext cx="503611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4038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Darwin proposed that evolution was a slow, steady process: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Small adaptive changes accumulate over time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This idea is known as </a:t>
            </a:r>
            <a:r>
              <a:rPr lang="en-US" b="1" dirty="0" smtClean="0"/>
              <a:t>gradualism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Rates of Speciation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pic>
        <p:nvPicPr>
          <p:cNvPr id="31749" name="Picture 5" descr="http://3.bp.blogspot.com/-6DHhGiIXZfI/TaV0keIpMJI/AAAAAAAACAE/izstj6cmETc/s1600/Evolution-gradualism-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26"/>
          <a:stretch/>
        </p:blipFill>
        <p:spPr bwMode="auto">
          <a:xfrm>
            <a:off x="5334000" y="1981200"/>
            <a:ext cx="286063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43434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Punctuated Equilibrium</a:t>
            </a:r>
            <a:r>
              <a:rPr lang="en-US" b="1" dirty="0" smtClean="0"/>
              <a:t> </a:t>
            </a:r>
            <a:r>
              <a:rPr lang="en-US" dirty="0" smtClean="0"/>
              <a:t>states that speciation occurs in relatively quick bursts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The bursts seem to occur after extreme environmental changes …AND…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The bursts are then followed by long periods of </a:t>
            </a:r>
            <a:r>
              <a:rPr lang="en-US" b="1" dirty="0" smtClean="0"/>
              <a:t>equilibrium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Rates of Speciation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pic>
        <p:nvPicPr>
          <p:cNvPr id="32773" name="Picture 5" descr="http://3.bp.blogspot.com/-6DHhGiIXZfI/TaV0keIpMJI/AAAAAAAACAE/izstj6cmETc/s1600/Evolution-gradualism-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6"/>
          <a:stretch/>
        </p:blipFill>
        <p:spPr bwMode="auto">
          <a:xfrm>
            <a:off x="5181600" y="1752600"/>
            <a:ext cx="3080274" cy="443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Patterns of Evolution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45720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pattern of evolution in which many different species can be traced back to a common (same) ancestor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Different species adapted to different environments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This is also called </a:t>
            </a:r>
            <a:r>
              <a:rPr lang="en-US" b="1" i="1" dirty="0" smtClean="0"/>
              <a:t>adaptive radiation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Divergent Evolution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pic>
        <p:nvPicPr>
          <p:cNvPr id="34821" name="Picture 5" descr="http://www.biologie.uni-hamburg.de/b-online/library/cat-removed/parall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799"/>
            <a:ext cx="3754176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153400" cy="4572000"/>
          </a:xfrm>
        </p:spPr>
        <p:txBody>
          <a:bodyPr/>
          <a:lstStyle/>
          <a:p>
            <a:r>
              <a:rPr lang="en-US" dirty="0" smtClean="0"/>
              <a:t>Occurs when distantly related organisms evolve similar traits</a:t>
            </a:r>
          </a:p>
          <a:p>
            <a:pPr lvl="1"/>
            <a:r>
              <a:rPr lang="en-US" dirty="0" smtClean="0"/>
              <a:t>The organisms adapted to similar environments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39903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Convergent Evolution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pic>
        <p:nvPicPr>
          <p:cNvPr id="35845" name="Picture 5" descr="http://animalwise.files.wordpress.com/2011/09/convergent-evolution-marine-all-about-reptiles-c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5715000" cy="25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two organisms evolve in conjunction with each other</a:t>
            </a:r>
          </a:p>
          <a:p>
            <a:r>
              <a:rPr lang="en-US" dirty="0" smtClean="0"/>
              <a:t>Ex. Predators and prey constantly evolving to survive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Coevolution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1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Evolution determines </a:t>
            </a:r>
          </a:p>
          <a:p>
            <a:pPr marL="0" indent="0">
              <a:buNone/>
            </a:pPr>
            <a:r>
              <a:rPr lang="en-US" dirty="0" smtClean="0"/>
              <a:t>the relative age of fossils </a:t>
            </a:r>
          </a:p>
          <a:p>
            <a:pPr marL="0" indent="0">
              <a:buNone/>
            </a:pPr>
            <a:r>
              <a:rPr lang="en-US" dirty="0" smtClean="0"/>
              <a:t>by their depth.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So, the deeper a fossil </a:t>
            </a:r>
          </a:p>
          <a:p>
            <a:pPr marL="0" indent="0">
              <a:buNone/>
            </a:pPr>
            <a:r>
              <a:rPr lang="en-US" dirty="0" smtClean="0"/>
              <a:t>is…?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ffectLst/>
              </a:rPr>
              <a:t>Fossils</a:t>
            </a:r>
            <a:endParaRPr lang="en-US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68517"/>
            <a:ext cx="4648200" cy="480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0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>
            <a:normAutofit fontScale="92500" lnSpcReduction="10000"/>
          </a:bodyPr>
          <a:lstStyle/>
          <a:p>
            <a:pPr marL="448056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Homologous Structures</a:t>
            </a:r>
          </a:p>
          <a:p>
            <a:pPr marL="640080" lvl="1" fontAlgn="auto">
              <a:spcAft>
                <a:spcPts val="0"/>
              </a:spcAft>
              <a:buFont typeface="Verdana"/>
              <a:buChar char="›"/>
              <a:defRPr/>
            </a:pPr>
            <a:endParaRPr lang="en-US" dirty="0" smtClean="0"/>
          </a:p>
          <a:p>
            <a:pPr marL="64008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Modified structures that show common ancestry</a:t>
            </a:r>
          </a:p>
          <a:p>
            <a:pPr marL="822960" lvl="2" indent="-19202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endParaRPr lang="en-US" dirty="0" smtClean="0"/>
          </a:p>
          <a:p>
            <a:pPr marL="822960" lvl="2" indent="-19202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 smtClean="0"/>
              <a:t>Ex: Forelimb bones in birds and mammals</a:t>
            </a:r>
          </a:p>
          <a:p>
            <a:pPr marL="914400" lvl="2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ffectLst/>
              </a:rPr>
              <a:t>Anatomy</a:t>
            </a:r>
            <a:endParaRPr lang="en-US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11268" name="Picture 2" descr="http://2.bp.blogspot.com/-mI2x68zvOjQ/TbCAP6ufTCI/AAAAAAAAACA/4xPyOBbQPA4/s1600/3978533505_1f7066c0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59" y="3429000"/>
            <a:ext cx="597586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648200" cy="4419600"/>
          </a:xfrm>
        </p:spPr>
        <p:txBody>
          <a:bodyPr/>
          <a:lstStyle/>
          <a:p>
            <a:r>
              <a:rPr lang="en-US" b="1" dirty="0" smtClean="0"/>
              <a:t>Analogous Structures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Similar function </a:t>
            </a:r>
          </a:p>
          <a:p>
            <a:pPr lvl="1"/>
            <a:r>
              <a:rPr lang="en-US" dirty="0" smtClean="0"/>
              <a:t>No common ancestor</a:t>
            </a:r>
          </a:p>
          <a:p>
            <a:pPr lvl="2"/>
            <a:endParaRPr lang="en-US" sz="900" dirty="0" smtClean="0"/>
          </a:p>
          <a:p>
            <a:pPr lvl="2"/>
            <a:r>
              <a:rPr lang="en-US" dirty="0" smtClean="0"/>
              <a:t>Ex: Fins of fish and whales, Wings of birds and insects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ffectLst/>
              </a:rPr>
              <a:t>Anatomy</a:t>
            </a:r>
            <a:endParaRPr lang="en-US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12292" name="Picture 2" descr="http://bio3vo.files.wordpress.com/2011/04/analogous-stru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35805" r="4860" b="9624"/>
          <a:stretch>
            <a:fillRect/>
          </a:stretch>
        </p:blipFill>
        <p:spPr bwMode="auto">
          <a:xfrm>
            <a:off x="4419600" y="1222248"/>
            <a:ext cx="4362450" cy="41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419600" cy="4986338"/>
          </a:xfrm>
        </p:spPr>
        <p:txBody>
          <a:bodyPr/>
          <a:lstStyle/>
          <a:p>
            <a:r>
              <a:rPr lang="en-US" dirty="0" smtClean="0"/>
              <a:t>Vestigial Structures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Structures that have no known purpose, but may have functioned in an ancestor</a:t>
            </a:r>
          </a:p>
          <a:p>
            <a:pPr lvl="2"/>
            <a:endParaRPr lang="en-US" sz="1000" dirty="0" smtClean="0"/>
          </a:p>
          <a:p>
            <a:pPr lvl="2"/>
            <a:r>
              <a:rPr lang="en-US" dirty="0" smtClean="0"/>
              <a:t>Ex: human appendix, whale pelvic bones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ffectLst/>
              </a:rPr>
              <a:t>Anatomy</a:t>
            </a:r>
            <a:endParaRPr lang="en-US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13316" name="Picture 2" descr="http://www.kirksville.k12.mo.us/KHS/Teacher_Web/alternative/whale-vestigial-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35814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k01.kn3.net/D9E613BD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1178"/>
            <a:ext cx="28575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4702089"/>
            <a:ext cx="3352800" cy="179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267200" cy="51054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Similarities in embryos structure suggest evolution from a common ancestor.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en-US" dirty="0" smtClean="0"/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Ex: All vertebrate embryos have gill slits and tails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ffectLst/>
              </a:rPr>
              <a:t>Embryology</a:t>
            </a:r>
            <a:endParaRPr lang="en-US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14340" name="Picture 2" descr="http://www.geology.ohio-state.edu/~vonfrese/gs100/lect32/xfig32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448056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DNA sequences can be compared to see how closely related 2 species are.</a:t>
            </a:r>
          </a:p>
          <a:p>
            <a:pPr marL="448056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48056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more nitrogen base sequences (and PROTEINS) in common, the more closely related.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640080" lvl="1" fontAlgn="auto">
              <a:spcAft>
                <a:spcPts val="0"/>
              </a:spcAft>
              <a:buSzPct val="80000"/>
              <a:buFont typeface="Verdana"/>
              <a:buChar char="›"/>
              <a:defRPr/>
            </a:pPr>
            <a:r>
              <a:rPr lang="en-US" kern="0" dirty="0" smtClean="0">
                <a:solidFill>
                  <a:srgbClr val="2F1311"/>
                </a:solidFill>
                <a:latin typeface="Arial"/>
              </a:rPr>
              <a:t>Chimp = </a:t>
            </a:r>
            <a:r>
              <a:rPr lang="en-US" kern="0" dirty="0">
                <a:solidFill>
                  <a:srgbClr val="2F1311"/>
                </a:solidFill>
                <a:latin typeface="Arial"/>
              </a:rPr>
              <a:t> </a:t>
            </a:r>
            <a:r>
              <a:rPr lang="en-US" kern="0" dirty="0" smtClean="0">
                <a:solidFill>
                  <a:srgbClr val="2F1311"/>
                </a:solidFill>
                <a:latin typeface="Arial"/>
              </a:rPr>
              <a:t>  ATT AAG CCA TTA A</a:t>
            </a:r>
          </a:p>
          <a:p>
            <a:pPr marL="640080" lvl="1" fontAlgn="auto">
              <a:spcAft>
                <a:spcPts val="0"/>
              </a:spcAft>
              <a:buSzPct val="80000"/>
              <a:buFont typeface="Verdana"/>
              <a:buChar char="›"/>
              <a:defRPr/>
            </a:pPr>
            <a:r>
              <a:rPr lang="en-US" kern="0" dirty="0" smtClean="0">
                <a:solidFill>
                  <a:srgbClr val="2F1311"/>
                </a:solidFill>
                <a:latin typeface="Arial"/>
              </a:rPr>
              <a:t>Human =   ATT AAG </a:t>
            </a:r>
            <a:r>
              <a:rPr lang="en-US" kern="0" dirty="0" smtClean="0">
                <a:solidFill>
                  <a:srgbClr val="66FF33"/>
                </a:solidFill>
                <a:latin typeface="Arial"/>
              </a:rPr>
              <a:t>GG</a:t>
            </a:r>
            <a:r>
              <a:rPr lang="en-US" kern="0" dirty="0" smtClean="0">
                <a:solidFill>
                  <a:srgbClr val="2F1311"/>
                </a:solidFill>
                <a:latin typeface="Arial"/>
              </a:rPr>
              <a:t>A TTA A</a:t>
            </a:r>
          </a:p>
          <a:p>
            <a:pPr marL="640080" lvl="1" fontAlgn="auto">
              <a:spcAft>
                <a:spcPts val="0"/>
              </a:spcAft>
              <a:buSzPct val="80000"/>
              <a:buFont typeface="Verdana"/>
              <a:buChar char="›"/>
              <a:defRPr/>
            </a:pPr>
            <a:r>
              <a:rPr lang="en-US" kern="0" dirty="0" smtClean="0">
                <a:solidFill>
                  <a:srgbClr val="2F1311"/>
                </a:solidFill>
                <a:latin typeface="Arial"/>
              </a:rPr>
              <a:t>Bacteria =  ATT </a:t>
            </a:r>
            <a:r>
              <a:rPr lang="en-US" kern="0" dirty="0" smtClean="0">
                <a:solidFill>
                  <a:srgbClr val="66FF33"/>
                </a:solidFill>
                <a:latin typeface="Arial"/>
              </a:rPr>
              <a:t>GGC </a:t>
            </a:r>
            <a:r>
              <a:rPr lang="en-US" kern="0" dirty="0" smtClean="0">
                <a:solidFill>
                  <a:srgbClr val="2F1311"/>
                </a:solidFill>
                <a:latin typeface="Arial"/>
              </a:rPr>
              <a:t>C</a:t>
            </a:r>
            <a:r>
              <a:rPr lang="en-US" kern="0" dirty="0" smtClean="0">
                <a:solidFill>
                  <a:srgbClr val="66FF33"/>
                </a:solidFill>
                <a:latin typeface="Arial"/>
              </a:rPr>
              <a:t>AT </a:t>
            </a:r>
            <a:r>
              <a:rPr lang="en-US" kern="0" dirty="0" smtClean="0">
                <a:solidFill>
                  <a:srgbClr val="2F1311"/>
                </a:solidFill>
                <a:latin typeface="Arial"/>
              </a:rPr>
              <a:t>T</a:t>
            </a:r>
            <a:r>
              <a:rPr lang="en-US" kern="0" dirty="0" smtClean="0">
                <a:solidFill>
                  <a:srgbClr val="66FF33"/>
                </a:solidFill>
                <a:latin typeface="Arial"/>
              </a:rPr>
              <a:t>AC 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ffectLst/>
              </a:rPr>
              <a:t>Biochemistry</a:t>
            </a:r>
            <a:endParaRPr lang="en-US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Evolution of Populations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376</TotalTime>
  <Words>535</Words>
  <Application>Microsoft Office PowerPoint</Application>
  <PresentationFormat>On-screen Show (4:3)</PresentationFormat>
  <Paragraphs>109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Paper</vt:lpstr>
      <vt:lpstr>Evidence for Evolution</vt:lpstr>
      <vt:lpstr>Fossils</vt:lpstr>
      <vt:lpstr>Fossils</vt:lpstr>
      <vt:lpstr>Anatomy</vt:lpstr>
      <vt:lpstr>Anatomy</vt:lpstr>
      <vt:lpstr>Anatomy</vt:lpstr>
      <vt:lpstr>Embryology</vt:lpstr>
      <vt:lpstr>Biochemistry</vt:lpstr>
      <vt:lpstr>Evolution of Populations</vt:lpstr>
      <vt:lpstr>Evolution of Populations</vt:lpstr>
      <vt:lpstr>Sources of Genetic Variation</vt:lpstr>
      <vt:lpstr>Mutation</vt:lpstr>
      <vt:lpstr>Genetic Drift</vt:lpstr>
      <vt:lpstr>Immigration and Emigration</vt:lpstr>
      <vt:lpstr>Non-Random Mating</vt:lpstr>
      <vt:lpstr>Patterns of Natural Selection</vt:lpstr>
      <vt:lpstr>Stabilizing Selection</vt:lpstr>
      <vt:lpstr>Directional Selection</vt:lpstr>
      <vt:lpstr>Disruptive Selection</vt:lpstr>
      <vt:lpstr>Speciation</vt:lpstr>
      <vt:lpstr>Species</vt:lpstr>
      <vt:lpstr>Geographic       Reproductive Isolation               Isolation</vt:lpstr>
      <vt:lpstr>Rates of Speciation</vt:lpstr>
      <vt:lpstr>Rates of Speciation</vt:lpstr>
      <vt:lpstr>Rates of Speciation</vt:lpstr>
      <vt:lpstr>Patterns of Evolution</vt:lpstr>
      <vt:lpstr>Divergent Evolution</vt:lpstr>
      <vt:lpstr>Convergent Evolution</vt:lpstr>
      <vt:lpstr>Coevolution </vt:lpstr>
    </vt:vector>
  </TitlesOfParts>
  <Company>Johnston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BrittanyWarren</dc:creator>
  <cp:lastModifiedBy>Joe Michael Johnston</cp:lastModifiedBy>
  <cp:revision>22</cp:revision>
  <dcterms:created xsi:type="dcterms:W3CDTF">2013-04-18T18:47:16Z</dcterms:created>
  <dcterms:modified xsi:type="dcterms:W3CDTF">2017-05-02T12:22:10Z</dcterms:modified>
</cp:coreProperties>
</file>