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80" r:id="rId3"/>
    <p:sldId id="281" r:id="rId4"/>
    <p:sldId id="282" r:id="rId5"/>
    <p:sldId id="28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2037-38D6-4993-95DD-8A7D4335D9E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5D5425-F771-4983-9081-B081181F9B2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2037-38D6-4993-95DD-8A7D4335D9E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5425-F771-4983-9081-B081181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2037-38D6-4993-95DD-8A7D4335D9E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5425-F771-4983-9081-B081181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CB187F-EDF6-47CE-9F54-33D933F8A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072037-38D6-4993-95DD-8A7D4335D9E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5D5425-F771-4983-9081-B081181F9B2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2037-38D6-4993-95DD-8A7D4335D9E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5425-F771-4983-9081-B081181F9B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2037-38D6-4993-95DD-8A7D4335D9E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5425-F771-4983-9081-B081181F9B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5425-F771-4983-9081-B081181F9B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2037-38D6-4993-95DD-8A7D4335D9E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2037-38D6-4993-95DD-8A7D4335D9E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5425-F771-4983-9081-B081181F9B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2037-38D6-4993-95DD-8A7D4335D9E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5425-F771-4983-9081-B081181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072037-38D6-4993-95DD-8A7D4335D9E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5D5425-F771-4983-9081-B081181F9B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2037-38D6-4993-95DD-8A7D4335D9E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5D5425-F771-4983-9081-B081181F9B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072037-38D6-4993-95DD-8A7D4335D9E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5D5425-F771-4983-9081-B081181F9B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Ecology and Energy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058809" cy="3927629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The most important part of a species’ niche is how it obtains energy.</a:t>
            </a:r>
          </a:p>
          <a:p>
            <a:endParaRPr lang="en-US" sz="3800" dirty="0" smtClean="0"/>
          </a:p>
          <a:p>
            <a:r>
              <a:rPr lang="en-US" sz="3800" dirty="0" smtClean="0"/>
              <a:t>All </a:t>
            </a:r>
            <a:r>
              <a:rPr lang="en-US" sz="3800" dirty="0"/>
              <a:t>energy comes from the sun.</a:t>
            </a:r>
          </a:p>
          <a:p>
            <a:endParaRPr lang="en-US" sz="3800" dirty="0" smtClean="0"/>
          </a:p>
          <a:p>
            <a:r>
              <a:rPr lang="en-US" sz="3800" dirty="0" smtClean="0"/>
              <a:t>2 </a:t>
            </a:r>
            <a:r>
              <a:rPr lang="en-US" sz="3800" dirty="0"/>
              <a:t>basic types of organisms</a:t>
            </a:r>
          </a:p>
          <a:p>
            <a:pPr lvl="1"/>
            <a:r>
              <a:rPr lang="en-US" sz="3800" dirty="0"/>
              <a:t>Autotrophs </a:t>
            </a:r>
            <a:r>
              <a:rPr lang="en-US" sz="3800" dirty="0" smtClean="0"/>
              <a:t>–producers</a:t>
            </a:r>
            <a:endParaRPr lang="en-US" sz="3800" dirty="0"/>
          </a:p>
          <a:p>
            <a:pPr lvl="1"/>
            <a:r>
              <a:rPr lang="en-US" sz="3800" dirty="0"/>
              <a:t>Heterotrophs </a:t>
            </a:r>
            <a:r>
              <a:rPr lang="en-US" sz="3800" dirty="0" smtClean="0"/>
              <a:t>–consumers</a:t>
            </a:r>
            <a:endParaRPr lang="en-US" sz="38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024744" cy="1143000"/>
          </a:xfrm>
        </p:spPr>
        <p:txBody>
          <a:bodyPr/>
          <a:lstStyle/>
          <a:p>
            <a:r>
              <a:rPr lang="en-US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5506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Autotrophs</a:t>
            </a:r>
          </a:p>
        </p:txBody>
      </p:sp>
      <p:pic>
        <p:nvPicPr>
          <p:cNvPr id="11268" name="Picture 4" descr="bacte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296004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 descr="plan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447800"/>
            <a:ext cx="31496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8" descr="alga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4114800"/>
            <a:ext cx="2819400" cy="211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905000"/>
            <a:ext cx="6777317" cy="44196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Graphic representations of energy flow in an </a:t>
            </a:r>
            <a:r>
              <a:rPr lang="en-US" sz="4000" dirty="0" smtClean="0"/>
              <a:t>ecosystem.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The </a:t>
            </a:r>
            <a:r>
              <a:rPr lang="en-US" sz="4000" dirty="0"/>
              <a:t>arrows indicate the direction in which the energy is flowing</a:t>
            </a:r>
          </a:p>
          <a:p>
            <a:endParaRPr lang="en-US" sz="4000" dirty="0" smtClean="0"/>
          </a:p>
          <a:p>
            <a:r>
              <a:rPr lang="en-US" sz="4000" b="1" dirty="0" smtClean="0"/>
              <a:t>Food </a:t>
            </a:r>
            <a:r>
              <a:rPr lang="en-US" sz="4000" b="1" dirty="0"/>
              <a:t>chains </a:t>
            </a:r>
            <a:r>
              <a:rPr lang="en-US" sz="4000" dirty="0"/>
              <a:t>are more simple and unrealistic</a:t>
            </a:r>
          </a:p>
          <a:p>
            <a:endParaRPr lang="en-US" sz="4000" dirty="0" smtClean="0"/>
          </a:p>
          <a:p>
            <a:r>
              <a:rPr lang="en-US" sz="4000" b="1" dirty="0" smtClean="0"/>
              <a:t>Food </a:t>
            </a:r>
            <a:r>
              <a:rPr lang="en-US" sz="4000" b="1" dirty="0"/>
              <a:t>webs </a:t>
            </a:r>
            <a:r>
              <a:rPr lang="en-US" sz="4000" dirty="0"/>
              <a:t>are a collection of many food chains – shows relationships</a:t>
            </a: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24744" cy="1143000"/>
          </a:xfrm>
        </p:spPr>
        <p:txBody>
          <a:bodyPr/>
          <a:lstStyle/>
          <a:p>
            <a:r>
              <a:rPr lang="en-US" dirty="0"/>
              <a:t>Food Chains &amp; Webs</a:t>
            </a:r>
          </a:p>
        </p:txBody>
      </p:sp>
    </p:spTree>
    <p:extLst>
      <p:ext uri="{BB962C8B-B14F-4D97-AF65-F5344CB8AC3E}">
        <p14:creationId xmlns:p14="http://schemas.microsoft.com/office/powerpoint/2010/main" val="19295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3" descr="food cha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5181600" cy="39863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332" y="533400"/>
            <a:ext cx="8229600" cy="1143000"/>
          </a:xfrm>
        </p:spPr>
        <p:txBody>
          <a:bodyPr/>
          <a:lstStyle/>
          <a:p>
            <a:r>
              <a:rPr lang="en-US" dirty="0"/>
              <a:t>Food Chain</a:t>
            </a:r>
          </a:p>
        </p:txBody>
      </p:sp>
    </p:spTree>
    <p:extLst>
      <p:ext uri="{BB962C8B-B14F-4D97-AF65-F5344CB8AC3E}">
        <p14:creationId xmlns:p14="http://schemas.microsoft.com/office/powerpoint/2010/main" val="2230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 descr="foodwe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447800"/>
            <a:ext cx="5007769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024744" cy="1143000"/>
          </a:xfrm>
        </p:spPr>
        <p:txBody>
          <a:bodyPr/>
          <a:lstStyle/>
          <a:p>
            <a:r>
              <a:rPr lang="en-US" dirty="0"/>
              <a:t>Food Web</a:t>
            </a:r>
          </a:p>
        </p:txBody>
      </p:sp>
    </p:spTree>
    <p:extLst>
      <p:ext uri="{BB962C8B-B14F-4D97-AF65-F5344CB8AC3E}">
        <p14:creationId xmlns:p14="http://schemas.microsoft.com/office/powerpoint/2010/main" val="36102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058809" cy="44958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Herbivores: eat </a:t>
            </a:r>
            <a:r>
              <a:rPr lang="en-US" sz="3800" dirty="0" smtClean="0"/>
              <a:t>only producers</a:t>
            </a:r>
            <a:endParaRPr lang="en-US" sz="3800" dirty="0"/>
          </a:p>
          <a:p>
            <a:endParaRPr lang="en-US" sz="3800" dirty="0" smtClean="0"/>
          </a:p>
          <a:p>
            <a:r>
              <a:rPr lang="en-US" sz="3800" dirty="0" smtClean="0"/>
              <a:t>Carnivores: eat only </a:t>
            </a:r>
            <a:r>
              <a:rPr lang="en-US" sz="3800" dirty="0"/>
              <a:t>other consumers</a:t>
            </a:r>
          </a:p>
          <a:p>
            <a:endParaRPr lang="en-US" sz="3800" dirty="0" smtClean="0"/>
          </a:p>
          <a:p>
            <a:r>
              <a:rPr lang="en-US" sz="3800" dirty="0" smtClean="0"/>
              <a:t>Omnivores: eat both</a:t>
            </a:r>
            <a:endParaRPr lang="en-US" sz="3800" dirty="0"/>
          </a:p>
          <a:p>
            <a:endParaRPr lang="en-US" sz="3800" dirty="0" smtClean="0"/>
          </a:p>
          <a:p>
            <a:r>
              <a:rPr lang="en-US" sz="3800" dirty="0" smtClean="0"/>
              <a:t>Scavengers: eat already </a:t>
            </a:r>
            <a:r>
              <a:rPr lang="en-US" sz="3800" dirty="0"/>
              <a:t>dead animals</a:t>
            </a:r>
          </a:p>
          <a:p>
            <a:endParaRPr lang="en-US" sz="3800" dirty="0" smtClean="0"/>
          </a:p>
          <a:p>
            <a:r>
              <a:rPr lang="en-US" sz="3800" dirty="0" smtClean="0"/>
              <a:t>Decomposers: eat organisms </a:t>
            </a:r>
            <a:r>
              <a:rPr lang="en-US" sz="3800" dirty="0"/>
              <a:t>by breaking down their organic matter &amp; absorbing the nutrients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024744" cy="1143000"/>
          </a:xfrm>
        </p:spPr>
        <p:txBody>
          <a:bodyPr/>
          <a:lstStyle/>
          <a:p>
            <a:r>
              <a:rPr lang="en-US" dirty="0"/>
              <a:t>Types of Heterotrophs</a:t>
            </a:r>
          </a:p>
        </p:txBody>
      </p:sp>
    </p:spTree>
    <p:extLst>
      <p:ext uri="{BB962C8B-B14F-4D97-AF65-F5344CB8AC3E}">
        <p14:creationId xmlns:p14="http://schemas.microsoft.com/office/powerpoint/2010/main" val="16135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erbivo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676400"/>
            <a:ext cx="4343400" cy="4557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024744" cy="1143000"/>
          </a:xfrm>
        </p:spPr>
        <p:txBody>
          <a:bodyPr/>
          <a:lstStyle/>
          <a:p>
            <a:r>
              <a:rPr lang="en-US" dirty="0"/>
              <a:t>Herbivore</a:t>
            </a:r>
          </a:p>
        </p:txBody>
      </p:sp>
    </p:spTree>
    <p:extLst>
      <p:ext uri="{BB962C8B-B14F-4D97-AF65-F5344CB8AC3E}">
        <p14:creationId xmlns:p14="http://schemas.microsoft.com/office/powerpoint/2010/main" val="12624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arnivo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828800"/>
            <a:ext cx="3689350" cy="405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024744" cy="1143000"/>
          </a:xfrm>
        </p:spPr>
        <p:txBody>
          <a:bodyPr/>
          <a:lstStyle/>
          <a:p>
            <a:r>
              <a:rPr lang="en-US" dirty="0"/>
              <a:t>Carnivore</a:t>
            </a:r>
          </a:p>
        </p:txBody>
      </p:sp>
    </p:spTree>
    <p:extLst>
      <p:ext uri="{BB962C8B-B14F-4D97-AF65-F5344CB8AC3E}">
        <p14:creationId xmlns:p14="http://schemas.microsoft.com/office/powerpoint/2010/main" val="31119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omnivo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9388" y="1600200"/>
            <a:ext cx="3703637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r>
              <a:rPr lang="en-US" dirty="0"/>
              <a:t>Omnivore</a:t>
            </a:r>
          </a:p>
        </p:txBody>
      </p:sp>
    </p:spTree>
    <p:extLst>
      <p:ext uri="{BB962C8B-B14F-4D97-AF65-F5344CB8AC3E}">
        <p14:creationId xmlns:p14="http://schemas.microsoft.com/office/powerpoint/2010/main" val="17268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caven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3525" y="1600200"/>
            <a:ext cx="607695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024744" cy="1143000"/>
          </a:xfrm>
        </p:spPr>
        <p:txBody>
          <a:bodyPr/>
          <a:lstStyle/>
          <a:p>
            <a:r>
              <a:rPr lang="en-US" dirty="0"/>
              <a:t>Scavenger</a:t>
            </a:r>
          </a:p>
        </p:txBody>
      </p:sp>
    </p:spTree>
    <p:extLst>
      <p:ext uri="{BB962C8B-B14F-4D97-AF65-F5344CB8AC3E}">
        <p14:creationId xmlns:p14="http://schemas.microsoft.com/office/powerpoint/2010/main" val="29613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relationships </a:t>
            </a:r>
            <a:r>
              <a:rPr lang="en-US" dirty="0"/>
              <a:t>that </a:t>
            </a:r>
            <a:r>
              <a:rPr lang="en-US" dirty="0" smtClean="0"/>
              <a:t>living organisms</a:t>
            </a:r>
            <a:r>
              <a:rPr lang="en-US" dirty="0"/>
              <a:t> have with each other and with their </a:t>
            </a:r>
            <a:r>
              <a:rPr lang="en-US" dirty="0" smtClean="0"/>
              <a:t>abiotic environments</a:t>
            </a:r>
          </a:p>
          <a:p>
            <a:endParaRPr lang="en-US" dirty="0" smtClean="0"/>
          </a:p>
          <a:p>
            <a:r>
              <a:rPr lang="en-US" dirty="0" smtClean="0"/>
              <a:t>Ecologists study different levels of organization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/>
          <a:lstStyle/>
          <a:p>
            <a:r>
              <a:rPr lang="en-US" dirty="0"/>
              <a:t>Decomposer</a:t>
            </a:r>
          </a:p>
        </p:txBody>
      </p:sp>
      <p:pic>
        <p:nvPicPr>
          <p:cNvPr id="18436" name="Picture 4" descr="decomposer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371600"/>
            <a:ext cx="337185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6" descr="decompos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57400"/>
            <a:ext cx="4038600" cy="3119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b="1" dirty="0" smtClean="0"/>
              <a:t>Energy</a:t>
            </a:r>
            <a:r>
              <a:rPr lang="en-US" dirty="0" smtClean="0"/>
              <a:t> is required for all living systems.</a:t>
            </a:r>
          </a:p>
          <a:p>
            <a:endParaRPr lang="en-US" dirty="0" smtClean="0"/>
          </a:p>
          <a:p>
            <a:r>
              <a:rPr lang="en-US" dirty="0" smtClean="0"/>
              <a:t>Each step in a food chain or web is a </a:t>
            </a:r>
            <a:r>
              <a:rPr lang="en-US" b="1" dirty="0" smtClean="0"/>
              <a:t>trophic level.</a:t>
            </a:r>
          </a:p>
          <a:p>
            <a:endParaRPr lang="en-US" dirty="0" smtClean="0"/>
          </a:p>
          <a:p>
            <a:r>
              <a:rPr lang="en-US" dirty="0" smtClean="0"/>
              <a:t>Only </a:t>
            </a:r>
            <a:r>
              <a:rPr lang="en-US" b="1" dirty="0" smtClean="0"/>
              <a:t>10%</a:t>
            </a:r>
            <a:r>
              <a:rPr lang="en-US" dirty="0" smtClean="0"/>
              <a:t> of the energy available in transferred to the next trophic level.</a:t>
            </a:r>
          </a:p>
          <a:p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/>
          <a:lstStyle/>
          <a:p>
            <a:r>
              <a:rPr lang="en-US" dirty="0" smtClean="0"/>
              <a:t>Energy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2" name="Picture 8" descr="pyramid of energy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5359" y="1600200"/>
            <a:ext cx="6629400" cy="5062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609600"/>
            <a:ext cx="38870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/>
              <a:t>Energy </a:t>
            </a:r>
            <a:r>
              <a:rPr lang="en-US" sz="4200" dirty="0" smtClean="0"/>
              <a:t>Pyramid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141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pyramid of energy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838200"/>
            <a:ext cx="7391400" cy="54290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2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pyramid of energy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7162800" cy="5365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6482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 smtClean="0"/>
              <a:t>**Species: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Populations:</a:t>
            </a:r>
          </a:p>
          <a:p>
            <a:endParaRPr lang="en-US" dirty="0" smtClean="0"/>
          </a:p>
          <a:p>
            <a:r>
              <a:rPr lang="en-US" dirty="0" smtClean="0"/>
              <a:t>Communities:</a:t>
            </a:r>
          </a:p>
          <a:p>
            <a:endParaRPr lang="en-US" dirty="0" smtClean="0"/>
          </a:p>
          <a:p>
            <a:r>
              <a:rPr lang="en-US" dirty="0" smtClean="0"/>
              <a:t>Ecosystems:</a:t>
            </a:r>
          </a:p>
          <a:p>
            <a:endParaRPr lang="en-US" dirty="0" smtClean="0"/>
          </a:p>
          <a:p>
            <a:r>
              <a:rPr lang="en-US" dirty="0" smtClean="0"/>
              <a:t>Biomes:</a:t>
            </a:r>
          </a:p>
          <a:p>
            <a:endParaRPr lang="en-US" dirty="0" smtClean="0"/>
          </a:p>
          <a:p>
            <a:r>
              <a:rPr lang="en-US" dirty="0" smtClean="0"/>
              <a:t>Biosphere: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community there is </a:t>
            </a:r>
            <a:r>
              <a:rPr lang="en-US" b="1" dirty="0" smtClean="0"/>
              <a:t>competition</a:t>
            </a:r>
            <a:r>
              <a:rPr lang="en-US" dirty="0" smtClean="0"/>
              <a:t> between and within species for: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Mates</a:t>
            </a:r>
          </a:p>
          <a:p>
            <a:pPr lvl="1"/>
            <a:r>
              <a:rPr lang="en-US" dirty="0" smtClean="0"/>
              <a:t>Shelter/territory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These things become limiting factors.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770" y="533400"/>
            <a:ext cx="7024744" cy="1143000"/>
          </a:xfrm>
        </p:spPr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pic>
        <p:nvPicPr>
          <p:cNvPr id="1026" name="Picture 2" descr="http://upload.wikimedia.org/wikipedia/commons/a/aa/Volterra_lotka_dynam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99781"/>
            <a:ext cx="795130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 smtClean="0"/>
              <a:t>Mutualism:</a:t>
            </a:r>
            <a:r>
              <a:rPr lang="en-US" sz="4000" dirty="0" smtClean="0"/>
              <a:t> both organisms benefit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b="1" dirty="0" smtClean="0"/>
              <a:t>Parasitism:</a:t>
            </a:r>
            <a:r>
              <a:rPr lang="en-US" sz="4000" dirty="0" smtClean="0"/>
              <a:t>  one organism benefits </a:t>
            </a:r>
            <a:r>
              <a:rPr lang="en-US" sz="4000" dirty="0"/>
              <a:t>and the other is </a:t>
            </a:r>
            <a:r>
              <a:rPr lang="en-US" sz="4000" dirty="0" smtClean="0"/>
              <a:t>harmed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b="1" dirty="0" smtClean="0"/>
              <a:t>Commensalism:</a:t>
            </a:r>
            <a:r>
              <a:rPr lang="en-US" sz="4000" dirty="0" smtClean="0"/>
              <a:t> one organism benefits </a:t>
            </a:r>
            <a:r>
              <a:rPr lang="en-US" sz="4000" dirty="0"/>
              <a:t>and the other is neither harmed or </a:t>
            </a:r>
            <a:r>
              <a:rPr lang="en-US" sz="4000" dirty="0" smtClean="0"/>
              <a:t>benefited</a:t>
            </a:r>
            <a:endParaRPr lang="en-US" sz="40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024744" cy="1143000"/>
          </a:xfrm>
        </p:spPr>
        <p:txBody>
          <a:bodyPr/>
          <a:lstStyle/>
          <a:p>
            <a:r>
              <a:rPr lang="en-US" dirty="0"/>
              <a:t>Types of Symbiosis</a:t>
            </a:r>
          </a:p>
        </p:txBody>
      </p:sp>
    </p:spTree>
    <p:extLst>
      <p:ext uri="{BB962C8B-B14F-4D97-AF65-F5344CB8AC3E}">
        <p14:creationId xmlns:p14="http://schemas.microsoft.com/office/powerpoint/2010/main" val="12392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/>
              <a:t>Mutualism</a:t>
            </a:r>
          </a:p>
        </p:txBody>
      </p:sp>
      <p:pic>
        <p:nvPicPr>
          <p:cNvPr id="80907" name="Picture 11" descr="mutualism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4038600" cy="285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2" name="Picture 6" descr="mutual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7786"/>
            <a:ext cx="4059238" cy="30444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410200" y="2514600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Fungi and </a:t>
            </a:r>
            <a:r>
              <a:rPr lang="en-US" sz="3000" dirty="0" smtClean="0"/>
              <a:t>Algae</a:t>
            </a:r>
            <a:endParaRPr lang="en-US" sz="3000" dirty="0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066800" y="41910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Bumble Bee and Flower</a:t>
            </a:r>
          </a:p>
        </p:txBody>
      </p:sp>
    </p:spTree>
    <p:extLst>
      <p:ext uri="{BB962C8B-B14F-4D97-AF65-F5344CB8AC3E}">
        <p14:creationId xmlns:p14="http://schemas.microsoft.com/office/powerpoint/2010/main" val="5056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024744" cy="1143000"/>
          </a:xfrm>
        </p:spPr>
        <p:txBody>
          <a:bodyPr/>
          <a:lstStyle/>
          <a:p>
            <a:r>
              <a:rPr lang="en-US" dirty="0"/>
              <a:t>Parasitism</a:t>
            </a:r>
          </a:p>
        </p:txBody>
      </p:sp>
      <p:pic>
        <p:nvPicPr>
          <p:cNvPr id="83972" name="Picture 4" descr="parasiti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019" y="2062162"/>
            <a:ext cx="4038600" cy="272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352800" y="4942766"/>
            <a:ext cx="2895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Tick Proboscis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4958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1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024744" cy="1143000"/>
          </a:xfrm>
        </p:spPr>
        <p:txBody>
          <a:bodyPr/>
          <a:lstStyle/>
          <a:p>
            <a:r>
              <a:rPr lang="en-US" dirty="0"/>
              <a:t>Commensalism </a:t>
            </a:r>
          </a:p>
        </p:txBody>
      </p:sp>
      <p:pic>
        <p:nvPicPr>
          <p:cNvPr id="87044" name="Picture 4" descr="commensali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297" y="1743833"/>
            <a:ext cx="3581400" cy="24073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838200" y="4191000"/>
            <a:ext cx="3733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Bird’s Nest in a Tree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84" y="3517726"/>
            <a:ext cx="4315493" cy="303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14691" y="2667000"/>
            <a:ext cx="38864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Shark and Pilot Fish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774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525</TotalTime>
  <Words>269</Words>
  <Application>Microsoft Office PowerPoint</Application>
  <PresentationFormat>On-screen Show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Ecology and Energy Transfer</vt:lpstr>
      <vt:lpstr>Ecology</vt:lpstr>
      <vt:lpstr>Levels of Organization</vt:lpstr>
      <vt:lpstr>Community Interactions</vt:lpstr>
      <vt:lpstr>Predation</vt:lpstr>
      <vt:lpstr>Types of Symbiosis</vt:lpstr>
      <vt:lpstr>Mutualism</vt:lpstr>
      <vt:lpstr>Parasitism</vt:lpstr>
      <vt:lpstr>Commensalism </vt:lpstr>
      <vt:lpstr>Energy</vt:lpstr>
      <vt:lpstr>Autotrophs</vt:lpstr>
      <vt:lpstr>Food Chains &amp; Webs</vt:lpstr>
      <vt:lpstr>Food Chain</vt:lpstr>
      <vt:lpstr>Food Web</vt:lpstr>
      <vt:lpstr>Types of Heterotrophs</vt:lpstr>
      <vt:lpstr>Herbivore</vt:lpstr>
      <vt:lpstr>Carnivore</vt:lpstr>
      <vt:lpstr>Omnivore</vt:lpstr>
      <vt:lpstr>Scavenger</vt:lpstr>
      <vt:lpstr>Decomposer</vt:lpstr>
      <vt:lpstr>Energy Flow</vt:lpstr>
      <vt:lpstr>PowerPoint Presentation</vt:lpstr>
      <vt:lpstr>PowerPoint Presentation</vt:lpstr>
      <vt:lpstr>PowerPoint Presentation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and Energy Transfer</dc:title>
  <dc:creator>Janice Peacock</dc:creator>
  <cp:lastModifiedBy>Joe Michael Johnston</cp:lastModifiedBy>
  <cp:revision>19</cp:revision>
  <dcterms:created xsi:type="dcterms:W3CDTF">2013-05-13T16:07:37Z</dcterms:created>
  <dcterms:modified xsi:type="dcterms:W3CDTF">2015-05-15T11:16:29Z</dcterms:modified>
</cp:coreProperties>
</file>