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68CD86-0455-48EA-BAFB-1A1C803E15D3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EBD9D2-B2A9-4752-A48D-0DF145BBFF5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Cells are the basic unit of life (if something is living, it has cells)</a:t>
            </a:r>
          </a:p>
        </p:txBody>
      </p:sp>
      <p:pic>
        <p:nvPicPr>
          <p:cNvPr id="1026" name="Picture 2" descr="http://www.stemcellsinc.com/images/charts/cell_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667000"/>
            <a:ext cx="37147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21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13432"/>
            <a:ext cx="4191000" cy="3493008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Anton van Leeuwenhoek: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to see living microorganisms</a:t>
            </a:r>
          </a:p>
          <a:p>
            <a:pPr lvl="1"/>
            <a:r>
              <a:rPr lang="en-US" dirty="0" smtClean="0"/>
              <a:t>Use a very simple microscope</a:t>
            </a:r>
          </a:p>
        </p:txBody>
      </p:sp>
      <p:pic>
        <p:nvPicPr>
          <p:cNvPr id="2050" name="Picture 2" descr="http://www.history-of-the-microscope.org/images/Anton-van-Leeuwenho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322" y="1066800"/>
            <a:ext cx="3000375" cy="309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vietsciences.free.fr/biographie/biologists/images/leeuwenhoek-mic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259" y="4343400"/>
            <a:ext cx="40005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72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Robert Hooke: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to see and name cells, “cell”</a:t>
            </a:r>
          </a:p>
          <a:p>
            <a:pPr lvl="1"/>
            <a:r>
              <a:rPr lang="en-US" dirty="0" smtClean="0"/>
              <a:t>Looked at cork cells (is cork alive or dead?)</a:t>
            </a:r>
            <a:endParaRPr lang="en-US" dirty="0"/>
          </a:p>
        </p:txBody>
      </p:sp>
      <p:pic>
        <p:nvPicPr>
          <p:cNvPr id="3074" name="Picture 2" descr="http://historymicrobio.files.wordpress.com/2012/07/robert-hook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" t="2863" r="3216" b="6398"/>
          <a:stretch/>
        </p:blipFill>
        <p:spPr bwMode="auto">
          <a:xfrm>
            <a:off x="4572000" y="1562669"/>
            <a:ext cx="3593199" cy="4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31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Theodor Schwann:</a:t>
            </a:r>
          </a:p>
          <a:p>
            <a:pPr lvl="1"/>
            <a:r>
              <a:rPr lang="en-US" dirty="0" smtClean="0"/>
              <a:t>Said that all animals have cells</a:t>
            </a:r>
          </a:p>
          <a:p>
            <a:endParaRPr lang="en-US" dirty="0" smtClean="0"/>
          </a:p>
          <a:p>
            <a:r>
              <a:rPr lang="en-US" dirty="0" smtClean="0"/>
              <a:t>Matthias </a:t>
            </a:r>
            <a:r>
              <a:rPr lang="en-US" dirty="0" err="1" smtClean="0"/>
              <a:t>Schleiden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Said that all plants have cells</a:t>
            </a:r>
            <a:endParaRPr lang="en-US" dirty="0"/>
          </a:p>
        </p:txBody>
      </p:sp>
      <p:pic>
        <p:nvPicPr>
          <p:cNvPr id="4098" name="Picture 2" descr="http://content.answcdn.com/main/content/img/scitech/HSmatt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3733800"/>
            <a:ext cx="207433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upload.wikimedia.org/wikipedia/commons/thumb/a/a5/Theodor_Schwann_Litho.jpg/225px-Theodor_Schwann_Lith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970" y="955343"/>
            <a:ext cx="1916789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00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Rudolf Virchow:</a:t>
            </a:r>
          </a:p>
          <a:p>
            <a:pPr lvl="1"/>
            <a:r>
              <a:rPr lang="en-US" dirty="0" smtClean="0"/>
              <a:t>Based on the work of others, he said all living things are made of cells</a:t>
            </a:r>
            <a:endParaRPr lang="en-US" dirty="0"/>
          </a:p>
        </p:txBody>
      </p:sp>
      <p:sp>
        <p:nvSpPr>
          <p:cNvPr id="5" name="AutoShape 2" descr="data:image/jpeg;base64,/9j/4AAQSkZJRgABAQAAAQABAAD/2wBDAAkGBwgHBgkIBwgKCgkLDRYPDQwMDRsUFRAWIB0iIiAdHx8kKDQsJCYxJx8fLT0tMTU3Ojo6Iys/RD84QzQ5Ojf/2wBDAQoKCg0MDRoPDxo3JR8lNzc3Nzc3Nzc3Nzc3Nzc3Nzc3Nzc3Nzc3Nzc3Nzc3Nzc3Nzc3Nzc3Nzc3Nzc3Nzc3Nzf/wAARCADgAOADASIAAhEBAxEB/8QAHAAAAQUBAQEAAAAAAAAAAAAAAgEDBAUGAAcI/8QAOBAAAQMDAgQEAwgCAgIDAAAAAQIDEQAEIRIxBUFRYQYTInEygZEHFCNCobHB0fDxUuEVFhclYv/EABQBAQAAAAAAAAAAAAAAAAAAAAD/xAAUEQEAAAAAAAAAAAAAAAAAAAAA/9oADAMBAAIRAxEAPwD1RIIMEQOlJqOqNOOtKoGQREDehS5qJG0UBEgkiRMUAGRq5UQ0zPOm0KQpZEkneDyoHedArGxknlRTFCYnJoByN6RJPzrlHGBOKQHrQKrYZmk70KgCClXwmR0rhjegVSiOn9VX8Q4xY2CSq6uUJ0jbc/Spby9LagDBiscrwlecUv3Ll1YbaPwpOSe/agkXHje2cEcOtH7hZ2nCaf4fe+IL/V+Cw0k5TKT/AHVnwfwizZEKCvV1itPb2TbaYweuKDGO8H8TuqWocSAEenQAOXMVXCy8VNOS7cOFSCDMQlQ5ivTgy3G1KWWyR6fagwDD3Grd1aHmS8yFelRTmO8Vag3TiTFqTIxB/StWGkAbVD4jdNWaAV6UzgE7UFK2VyNdu6jkQRRkQY6fKpSrxp5nW24kqSdkqBk1WXl0txwONOAmPU3A1D+6CSYPbFJIn+6aZV5yC4gkgYOIIok+lU/pQOnAPehnOK5asdaEYGTIoD/NEHO1KOgxTZURz+dLI1CZzz6UBqgiCARQRGaLcer3oPhP8GgnZUARid6WBvzpFgkQFU2JQIPTc0BKhMqVucTQNthCyU5pVetGADPWlCc43G9ApnnQkCetHGM0ISCd8UAK6xQycUZON47UJAzFAMTtSLUlKFGYgZNKQAedZnxjxb7q0iybJ8x4SqDsn/ugn2V63d3JOqUpMCK0ltpSnHOsP4YSB+ITIJ2FbNlSi2JHzoLBoSKeQP2qOycAf7p9BmgdTRRSCioETMZEHpUPi1km9s1tHE7GNqm0tBg7bhzvDrkpcSFNkwCAJ96s129utOw1pzI5e1W18yAvUoakk5FQ3rZK4LZggSlUbjpQEwy2zsBCxmBvUJ9BbeKDmNqtbbYawIjNNcWaBZS4kToP6UFXqPPalBxSJIHtQKJnfegLVJ9tqJKwVRTJlRHLrmnmxBxmgdkjb55oDJAEVyusgCKESTBIg0E+YFJqCpzmkVlOCIoUoCTI3NAcRjl2pefWkyDJNINyZNAR+lCedETFDNAhJoeW1KoyN6DPWg4xHtXmXHNfEvEb62ypQSrQkJ6DFekXBKWVHUJCTkisnwLhzbThcuLkeapZXpTtJP60Ezgdi600mUqSJkAg5rUW4DfpVPXNO2nkpKQSMgQaec0IBUIxmgNghfwAgcqloBjcVAadbbTlWOc1ObuGVAFK0n50DwTFGKQEEUsUHV1dXTQMvpCkEEGDUL7stAUE/DMgdKmuGCelAVQBQNW6CAcQBEGuugF2jwSM6c1ISoEqG01CU8PvD7BEQ3PvQUoSIjANIpMpMj6UIVkycUKlTG/yoEBj/Jp5rAzTCgmB6jvTiVJ57jegdUAe9AFGcc6RxcpIJgRTZcG055UFoBpJ6dKURG2aQkgc/pSIkTJxyoFUQn4qUkHkJpCaQCCdpNAXvSHJkVxJAP8AFdjaflQComOVAd8UW9CrSSdIMd6Cg8Z3zljwRxxsYKglR6Sa8vY4jxR95T1oHVEcxtXpvjJKbrgt5Zogq8rzVqOyEg/uYgfOvL+G8TTYKQhVol5CsAKTn5UGl4H41umXvI4gghXwycQa9EU85cWaHWjqBAkTXlHHhb3VmzdWtuWVKUUKQfyqAmI5HnHMV6l4PXaJ4Lal5xCXFoSMpVkxttQUXHOLXdkPLSlZVmARFZ9jxRxDz024ZWpc4ShBOr6VefaCriDfm+UA7apWFyGoLfKJ5yc1iOH8bbs7kPOW6bgk+oOY+nSg9Y8OeKlvlDPEGFW61YHmYn67Vrmnm3R6FA1kOFXllxLhDL/lu+RcYSi5SXUJV0CgNSR0O1SuFuFq5AZUS3q0KCjKmjGAeo6HnQak11NsueYgHnzo4Ezmgj3h0okVHQrz0CIGZBB3qY8kFJ1VFS2G2kpBk5kgUDrmYgxNR7lOltTuywmDRr83CtJI+tLdIc+7lQTOMgZoMwVFQJO9cMiJxTZUdURzx2pAuJA2oFHUHY4pxCuR51HViJO9GleRE0Eg5NNESs4gRvSzOSZHLFNuLCE6iQAOZoLsmunlNJ85rjQcT0rsfpScxSZ/3QKTHWhKsd6Qk4jec0hORQcojl+lBM1x+lAZJFBmePtJ4dZcUXcXDrv3psBvzDgET6R8j+9ebWt/cochqRGxTGPrXof2jFR4ZaIiQX5M88Vi/wDxCClLiUOJkSr1RQTrS6uuMXljY3RD34gK5SJjlJr3S0YDNohogYSBFeWfZpwlLnGi+UgotxIMzk162rbegwnG7B523vrZS1qdCipHLWkjH8ivMbJKGr0+fYsuICvUl1BMV71d2rdxqCwCSIrF8X8LLN194s9YXPqTqwr5mgm8H4uzdL4fb8PebtEsnU6hhQUlSAICIgQCT+lac27DjxfabbS6oZWUAkif7rOcDtHLcaU2rTJ/MYknuTz961DAUEgrid8UDqErHxqk9hFOAxQ6hSFRPbtQc9JRio7YKgSrABqV8SaBQCWXNtiaDP8AivjV3wuwL9kyHllYbQIkJJ5mscLvxBwfjnCuIP8AEnrlm/dS28wsymCeQ2HyornxVxJnxCbRy3C+HrASApO53Kp+e3ar3xAwi9uOApZAkXOoo6BImglcWDVtdupVAzge9RZSoA6d+lOcWeS9xF1QggGPoKiLViAKB5bKVAFBII2prSpKh0pELKWzpiffakCirfNA/Pp/mo77YdSQr3p0k6c0Egc80F9M4rjv1FLG9ITmAKBCT0pJEzzpT2oDn/VAhJ5fvQnImRR+1DgUAqOP6oVZGaUnMRQ5BPPtQZnx9p/8bblQGHx+xrJXfEYtVJxEcuUVoftCuP8A61KMel0EZ7V546+p8Jab1KUrAAyTQer/AGZcQtkthoEal7mYr0RTrcfGkTsZr5r4fd8R4HftOtNuaUQSk4kdK1jCL3xa6pTrt3aM6pQouzpPYCBFB69xBtarVRYc0OgSlQ696qLDiguUlLkB5JhSelVvhfhXGrBDlvf8XTdWpwAQSsdpprjdmuxukXttISrCtNBqGtKlaqmgAiBWd4Tfh8CSAoRNXzapAzPyoHBMlMYjegKzqAiAacBEA8zQhAUQY6GgfROkat6ZcWFIWjcqBTt1p4iAedNNoSAopJTOTmgz95wFJDDbxaFuyrWFEwRXXam2Fi4AMpR5bCTiBzV8/wCKtOJ3dowkLf0LcHwoOazNzcuPuqdWoEk8tgKBrM5GQZnnSnaKRJ9MKmig7gigBQOKEeknUIowoTGZ5RQrHT5zQcpevc/SkHpBP70icTgTNEdJgZOeVBoQcUCulcVct+9Jq5UHEiN67OwFJ786UYxigBU7mkPWcUpzzoNh296ATtTa16QTRE4yRUS6cAgZ3wAJoMj4kZN2kpUmUnIURiqbhTFhYPeeUBJR6pXkn/f7VpeLXfn6GklLSSuCIE6dszzrzvjl48bq5bg+pc6p7R+0fSgu+McXauVKba0hKQQMyQTy9sb+9WfhfjTVrwxsOuFKkkNEAxAH5gfnWCRa3l26VISSpWTA371LtrO/SlRTPlgQonIFB7+l9ti31BQlQBSJlSvYVX3b6Xb5FopzKSPNI+GSYivPrLjfEFItCQVLtwUmQIXIyT0nH0q0suPKavEOPIbZZ1AqSEqJUIIAzPODPeg1f3B21cDjGrTzEH0z+4q6srjUgJUFahgTzqPwa6NylK1KBBmABiOXtVg7atAz5nlqOxG1BJbBKQPnTjYIJnrUZTnkFJXHOY54qUlQIBHMTQOGq7irui0eSCUqIiRvVhULipR92WIBJxJ5d6DFKUVKlSiojfvRlQOBFMuJlwjVAB5UC0r8wFJlPMGgkoJKuvcUqxMbU0gEFPLM04oyDJ+lAoUEoP8AA3oI1ASefzrlkERSagFQMCdhQc20hpBQ3IlRUczknNHgkJGI3JNCtWYHOgC1Cd59sUGkJFArnFLJ6UKyAcGgEHTvk0WqMUIJnH0rpn/VBylUBJn+K5dAFE0AuTsmKo+LveXchKU6ilJJGqJ96ulElXyqi4ujzXT5JlwiOXKgz1+6hOrymysTMqMkGq53gfmBDlz+DrlWgCSE/wB/2K0zfDGwhQUddwkakpJGEzvH91H4s0pLCXiSqNJcX2kiPrQFwXhtiyhbmglLkJOobD/uakXrSHWXrcNCE6CQ2kwkKV6R3wBnvWevH7hbrLPmaW0q1Lg/DJ/fP7VpeG3Nw8+StCVWpZAJ2IUDExzx77UDo4OkusvBpKW3EcswrmI+YqZdcIYu7hpBKPL/ADLTGSO1WnD7RdzZllaVJbSQUrAicVOds2WUoCEgwNMdd4/n60EPhbB4e392ecUdKiQqPynl8qtRquGS2kqVp9SXEiNQ9udQnT5bgSpIUS2NKpyoj/rNSGo+7tPBJQPzI/4z/wB0B3iwu3KVFSIxqSM4qxZUAynVGBANRAQtZCzJiYnBijSts6WiRJ3FBYAgjFVXHFEWzyT6QU7zVqjIB5VlPF9wG3UAAq9Ub/sP850FGYJMgyKIqATKjAGTihuFBThKIjqOfWkChG9A5EmeQ59a4K9MnYdK7Y45864pMGP1oEBnIz70QMdD86QdMbEUgxEbdaBwwTMfOhJKSCIg78oo98nJ7UBMmTgDGaC/MjB5UCjORiik0NAk/WuJ68jQKJ+lDqkKjlvQGrMx03psAgGTShcjI96Qqz6c+9BGvSvygUzIyT2qqQoLUp9SlL07oQmJ+fyq1vm1rt1aZM/KqZSlMuspW3qQlUwkmPc/OgnNENj0IlRVCl/PaTUfjtu2WktJKgyr4ko3XnH0zRPo8sLWoanHYATOgR07fKuDxuGVoKUgpOkTnEQCP85UFGrhS7sOOBaGg4kQCfhj96veHcLLMFYW6SkDSr0pVzkn3iusvuylNoSnLcIyPiE8o7g1eHyEr0LAjknqRvAoLZgllklR9WkEzifaky6s7FI2I5f4f2qMXZIMZj4Cac1pZb/DJOo6j70DNykOuDPqbAWAeRHP9YoXXg2hC2zLQKioHuf2mo3EIeOhtak3BAKADAOZgHvmmXVOsWAKklThJBQj8s86CdZPXLj5aeKirVIUEiBjb2q8S0hKvUnYyKr+FO62G3nChCCBCiY1U9fcasbEjznk6iYjkCKCdcvC3YU4RqIHpSNyeleU8f4i9cXy0uKjSSCBIE86vr3xg1dKfaaR8BKQrp2rIPqDz6pUVJnBk/yaAjxF6zZCvL8xsfEOYFT7Hi9rdwG3IUeR5VWKgAAiQdwRVLdWyrC+S8wJZWZjoaD0HUDgb9qLcCdqpWbpaWEupmAJINTrW/ZuERMKG8nagk6p2+tElRVAgYoDuCOVEMAn6d6B4QQDz7U2SczOa4khO/1oSSRigvzAmgKt66QBQuTuN4oEKpMCkGP5NASEzP61S8Z8T8M4UCHn0lf/ABBk0F0pW461Fur+3tEFbzqG0jmTXmnGvtHuHwW+Hthsf81Vi7/i15frKrq4W5JmCcUHpnHvtFtmAtjhiPOWcayMVUWniB3iCS4/dBl/VhKFSNv1/wC689Kqct7pdu6laCQRO1B6yzepS6jS55jhElwn4dR/zNWthdsWyw0h1Li1ElS1qJKo/wA2rzngnGbYtOsvrU0tYH4hOozMg+1aIXlqxpft3AVHTAJ5nB/ag13C7r7xetttlCPLQTykkx/3Vg+oXeW1gfdnAZQZk94rAp4wrW6zaAm60EyFZMEyE1e2XEfKcacacC9fxJM6hIGDyneg1a3y428UBSFDdUxNExdrLCGwBq1aQZ3rPC8Uu7bS08ryNAgaZ7mY9xVq4gO6GXHdClEQNjPQd6AL966t9RZPmaVkhEbp3/uqy944FKUw+pNsMyZhKx77jvOKkcbulWVkbx4AaFiVnPpMwR9aw/HPELdyXBZgaFR6VokAnc953zQaX/2OzuLz7s0tDobGpDoWSgFOQD2+lZ/ifGLpF4Epd866eB1IElOYOo+2YrJN3d1bPO/d0kgkz6ZHzq84AlLuq5WqV6dO2Bvt2oLa30sW6WgonEqnmedSGSCAZFRlZXNEgmO3KgedcAxOe29CEl9kpxMemetMhJKpMkVISkJMokbb8qCbZqJZ0OEFQ5VAuJad1IkQansQlHM+4zUW6QVFSgDt86CbY8VkhKxJ2q1aeS5lJrIIWUqJgiKsLW8IUMkgUGl0gJJg0BBkiN+dBZ3GpseqakqTqGoJIH1oLRawkEqIEczVFxTxXwqwKg7cpK0/lSZNYzxl4yduHF2nDnNLYwpY51gH3VKMrUSTvNBsfEfj67vdTVgCy1/y5msTcPuPKK3VlSjuSZNAV0CjjagFSpodRiuVvQzAPOgKa4maCTyrpoDSspIINS0X7qUaQTEzUGfrSjfFBbscXdZdSW/SACBnORkk1Z2viB9DhUy6QtSdKirIA+fzz3rLAn5UaZoPUPDnF2HXg+6QEo2zBUBuT2x8jVj458QeWq1Fi4CtlaXlLSfhIIIH0M/KvMeDOrRc6ELKC4CkKBiCedaDwd4Z4j4u4s5w43Xkot0lby3JOkTGBzNBecb8au3PC3WWggpcJlIBBaPSQfmOR+orCG6UlWolRJyTO9e2f/EXD02ykC9f8wiCrkrpI7VhvGf2bcR4E198tCq9tkj8QoT6kdyOlBmLC4VdqXbvNqcStJ0hKykJPU9R2rU2DIYPlCAktj9Cf7qq4DaptrdTq0/iuDE8hVqy7Nw1MD0kT8xQSQnJAJAj3oyr0wcd6aWrSpQ/Q02VEzA2PKgloKACVbgYz+tGn1AZj/dQ2lKLnKN6kW6gVCZIBG9BJQ7qkkHBxROLM9SeYFC2QQZOe1BcOQnAHsKCvf8AiPITRNmQSlQnr3oXyTmIBqHqUlwaSSmc0Gi4fcOIabQ84FOafUoCATWhtnT5aayvD/WpMp2Oa0Ad0JBjA3jFB4rrz1pp8ztRhMnG1C6O2KCIpUKmaQkkUDuF05HoBoBTqzBjGaE9K7f61yiI70A5iliuABgTHUnlXD2oOTBOadS3OxBoUie3vSlsgSDFA75YiO1G216ZppLi0J9Y1p/UVIZKXGQpskadwaB22AbdSoTIr6F+y829zw83baEB7yw24pIAKsk5r59aknlXqv2NcY8i+VYOKhDw0ievL/O9B7Kayf2icaHCuDFhkxd3ktNxulP5lfIY9yK1RcSEqVqGlM6jOBG814X4o40rj/Hbi7BUbdH4duP/AMA7+5yaCvLcISr0gEYCTtHblTDqoS2ZgoX+hFSFEaTG+3tVfcLhxQWToKdYEdDmgsdZ1So+oj5Uaicac9hOKoBxN19RFgx6TA1r/qn9N49Aeu1JH/FpITQWynggSvQgARKlUdveNk6WFeYRPqQPSPnVW1YNJ+JBcUD8S1aj+tWTZ0BIATHQUE5tY0gg5A6b0FxKk6h86FCgVSPp1oLhxQSRJmgjXClHJ25d6ZaOs4IE7d655QUmJP1qRaMAkYyNqC34QjQZI7+9TLl8AHJEimbYKbbClDA2mqPxBxBTaFIQuVr9IigwqRCcb0L4BTvTbzqmHgk/CaNxQcakZoK259K4pUK602/JVSImd8UD08uXOhPSTFOgJ8sqKhqmNIHLrNAYJyDG/SaAQJGKcAiubSVCniEnkcDAFAIG3faj0ycUqUyP4p2YAMUEdZKRE71LaQlu3Cc61GTG1RFDU+lPU1LQRnEDkaA0EagBV34evl8Pv27htQBSZH8VR4TBP0inC+EhIanV/NB7j418YMPeGLVnhyx5/FG9TmgiW0bLnuSCn6158y2EpEA7VSssKbskqn8VHr1b+4q8YX5jSVAkHtyoOMAggYHQVBuQQ40o/kWN+hxU4wPeolykFpSTg8vflQV6T93eUzGnSSNqmtflxgiZqPeiOJubziSRHLnTzZOkasq5cqCYkgHaOk1KSlBQAgk9ARFRMaZBJPtUq3A3OO1A4pGnKTFNurhszB7086QlucTsBUZavMVOjBwZ60EImSI3mrvhjYDeoiDEzVY02suggCJ+E1cMQhHbfOTQOXt0GbRZ2AH0rFC4PEeKwpQShG1Xfim6S1w30kesxWV4SrQ4FK5mgrb9Idt0uDB61FtXCpKk9qftlh1gtKPLFQE6mXyJigR1XriM1yTBmgdP4hPWkkUEwFKkHtSAFSSNQwJAJphC+U07BAkwZ6GgcaIBp9OSCKaZAFPJMHGBQOIEGOVKuVKxEx9a5AwVHah0kE4NBGKi26hYEgHM1LB0wJBBEg9qRTSVIIOTUdpYALLhyPhNBIWsRmpXB2fOe81XwpOBVcZdWlCZkmIrV8PYSxbJSgZA3oJSUgJCSnHMdqdtlaELQFTBgHqKaB35E4xTyVBKYUI6UBKOkSVADnNQ7y4Q0oFQKnN20Tt3NdcXZC/LaKVuDc/lR79TUJKfUVrJKjupW9ByC4slxw6lKOamMJKgNUYztTCCnBAE85/enUrPxZjaOlBP9KE4POn7V4A5wR+tV6XTpKvzTvSsKJcBzg7UFus6oOTPWmyglQge4nnXJOncgiYxSkkEgKnVHOgMJCSJ0iJnG81JZUkpAk5Gai6klE6szBmcUra1BRkDA3NBnfG1x6rZgYGVR2xVTYK9aI/3Tnixwq4ulOIQ2Nu+agsPlEacqnA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BDAAkGBwgHBgkIBwgKCgkLDRYPDQwMDRsUFRAWIB0iIiAdHx8kKDQsJCYxJx8fLT0tMTU3Ojo6Iys/RD84QzQ5Ojf/2wBDAQoKCg0MDRoPDxo3JR8lNzc3Nzc3Nzc3Nzc3Nzc3Nzc3Nzc3Nzc3Nzc3Nzc3Nzc3Nzc3Nzc3Nzc3Nzc3Nzc3Nzf/wAARCADgAOADASIAAhEBAxEB/8QAHAAAAQUBAQEAAAAAAAAAAAAAAgEDBAUGAAcI/8QAOBAAAQMDAgQEAwgCAgIDAAAAAQIDEQAEIRIxBUFRYQYTInEygZEHFCNCobHB0fDxUuEVFhclYv/EABQBAQAAAAAAAAAAAAAAAAAAAAD/xAAUEQEAAAAAAAAAAAAAAAAAAAAA/9oADAMBAAIRAxEAPwD1RIIMEQOlJqOqNOOtKoGQREDehS5qJG0UBEgkiRMUAGRq5UQ0zPOm0KQpZEkneDyoHedArGxknlRTFCYnJoByN6RJPzrlHGBOKQHrQKrYZmk70KgCClXwmR0rhjegVSiOn9VX8Q4xY2CSq6uUJ0jbc/Spby9LagDBiscrwlecUv3Ll1YbaPwpOSe/agkXHje2cEcOtH7hZ2nCaf4fe+IL/V+Cw0k5TKT/AHVnwfwizZEKCvV1itPb2TbaYweuKDGO8H8TuqWocSAEenQAOXMVXCy8VNOS7cOFSCDMQlQ5ivTgy3G1KWWyR6fagwDD3Grd1aHmS8yFelRTmO8Vag3TiTFqTIxB/StWGkAbVD4jdNWaAV6UzgE7UFK2VyNdu6jkQRRkQY6fKpSrxp5nW24kqSdkqBk1WXl0txwONOAmPU3A1D+6CSYPbFJIn+6aZV5yC4gkgYOIIok+lU/pQOnAPehnOK5asdaEYGTIoD/NEHO1KOgxTZURz+dLI1CZzz6UBqgiCARQRGaLcer3oPhP8GgnZUARid6WBvzpFgkQFU2JQIPTc0BKhMqVucTQNthCyU5pVetGADPWlCc43G9ApnnQkCetHGM0ISCd8UAK6xQycUZON47UJAzFAMTtSLUlKFGYgZNKQAedZnxjxb7q0iybJ8x4SqDsn/ugn2V63d3JOqUpMCK0ltpSnHOsP4YSB+ITIJ2FbNlSi2JHzoLBoSKeQP2qOycAf7p9BmgdTRRSCioETMZEHpUPi1km9s1tHE7GNqm0tBg7bhzvDrkpcSFNkwCAJ96s129utOw1pzI5e1W18yAvUoakk5FQ3rZK4LZggSlUbjpQEwy2zsBCxmBvUJ9BbeKDmNqtbbYawIjNNcWaBZS4kToP6UFXqPPalBxSJIHtQKJnfegLVJ9tqJKwVRTJlRHLrmnmxBxmgdkjb55oDJAEVyusgCKESTBIg0E+YFJqCpzmkVlOCIoUoCTI3NAcRjl2pefWkyDJNINyZNAR+lCedETFDNAhJoeW1KoyN6DPWg4xHtXmXHNfEvEb62ypQSrQkJ6DFekXBKWVHUJCTkisnwLhzbThcuLkeapZXpTtJP60Ezgdi600mUqSJkAg5rUW4DfpVPXNO2nkpKQSMgQaec0IBUIxmgNghfwAgcqloBjcVAadbbTlWOc1ObuGVAFK0n50DwTFGKQEEUsUHV1dXTQMvpCkEEGDUL7stAUE/DMgdKmuGCelAVQBQNW6CAcQBEGuugF2jwSM6c1ISoEqG01CU8PvD7BEQ3PvQUoSIjANIpMpMj6UIVkycUKlTG/yoEBj/Jp5rAzTCgmB6jvTiVJ57jegdUAe9AFGcc6RxcpIJgRTZcG055UFoBpJ6dKURG2aQkgc/pSIkTJxyoFUQn4qUkHkJpCaQCCdpNAXvSHJkVxJAP8AFdjaflQComOVAd8UW9CrSSdIMd6Cg8Z3zljwRxxsYKglR6Sa8vY4jxR95T1oHVEcxtXpvjJKbrgt5Zogq8rzVqOyEg/uYgfOvL+G8TTYKQhVol5CsAKTn5UGl4H41umXvI4gghXwycQa9EU85cWaHWjqBAkTXlHHhb3VmzdWtuWVKUUKQfyqAmI5HnHMV6l4PXaJ4Lal5xCXFoSMpVkxttQUXHOLXdkPLSlZVmARFZ9jxRxDz024ZWpc4ShBOr6VefaCriDfm+UA7apWFyGoLfKJ5yc1iOH8bbs7kPOW6bgk+oOY+nSg9Y8OeKlvlDPEGFW61YHmYn67Vrmnm3R6FA1kOFXllxLhDL/lu+RcYSi5SXUJV0CgNSR0O1SuFuFq5AZUS3q0KCjKmjGAeo6HnQak11NsueYgHnzo4Ezmgj3h0okVHQrz0CIGZBB3qY8kFJ1VFS2G2kpBk5kgUDrmYgxNR7lOltTuywmDRr83CtJI+tLdIc+7lQTOMgZoMwVFQJO9cMiJxTZUdURzx2pAuJA2oFHUHY4pxCuR51HViJO9GleRE0Eg5NNESs4gRvSzOSZHLFNuLCE6iQAOZoLsmunlNJ85rjQcT0rsfpScxSZ/3QKTHWhKsd6Qk4jec0hORQcojl+lBM1x+lAZJFBmePtJ4dZcUXcXDrv3psBvzDgET6R8j+9ebWt/cochqRGxTGPrXof2jFR4ZaIiQX5M88Vi/wDxCClLiUOJkSr1RQTrS6uuMXljY3RD34gK5SJjlJr3S0YDNohogYSBFeWfZpwlLnGi+UgotxIMzk162rbegwnG7B523vrZS1qdCipHLWkjH8ivMbJKGr0+fYsuICvUl1BMV71d2rdxqCwCSIrF8X8LLN194s9YXPqTqwr5mgm8H4uzdL4fb8PebtEsnU6hhQUlSAICIgQCT+lac27DjxfabbS6oZWUAkif7rOcDtHLcaU2rTJ/MYknuTz961DAUEgrid8UDqErHxqk9hFOAxQ6hSFRPbtQc9JRio7YKgSrABqV8SaBQCWXNtiaDP8AivjV3wuwL9kyHllYbQIkJJ5mscLvxBwfjnCuIP8AEnrlm/dS28wsymCeQ2HyornxVxJnxCbRy3C+HrASApO53Kp+e3ar3xAwi9uOApZAkXOoo6BImglcWDVtdupVAzge9RZSoA6d+lOcWeS9xF1QggGPoKiLViAKB5bKVAFBII2prSpKh0pELKWzpiffakCirfNA/Pp/mo77YdSQr3p0k6c0Egc80F9M4rjv1FLG9ITmAKBCT0pJEzzpT2oDn/VAhJ5fvQnImRR+1DgUAqOP6oVZGaUnMRQ5BPPtQZnx9p/8bblQGHx+xrJXfEYtVJxEcuUVoftCuP8A61KMel0EZ7V546+p8Jab1KUrAAyTQer/AGZcQtkthoEal7mYr0RTrcfGkTsZr5r4fd8R4HftOtNuaUQSk4kdK1jCL3xa6pTrt3aM6pQouzpPYCBFB69xBtarVRYc0OgSlQ696qLDiguUlLkB5JhSelVvhfhXGrBDlvf8XTdWpwAQSsdpprjdmuxukXttISrCtNBqGtKlaqmgAiBWd4Tfh8CSAoRNXzapAzPyoHBMlMYjegKzqAiAacBEA8zQhAUQY6GgfROkat6ZcWFIWjcqBTt1p4iAedNNoSAopJTOTmgz95wFJDDbxaFuyrWFEwRXXam2Fi4AMpR5bCTiBzV8/wCKtOJ3dowkLf0LcHwoOazNzcuPuqdWoEk8tgKBrM5GQZnnSnaKRJ9MKmig7gigBQOKEeknUIowoTGZ5RQrHT5zQcpevc/SkHpBP70icTgTNEdJgZOeVBoQcUCulcVct+9Jq5UHEiN67OwFJ786UYxigBU7mkPWcUpzzoNh296ATtTa16QTRE4yRUS6cAgZ3wAJoMj4kZN2kpUmUnIURiqbhTFhYPeeUBJR6pXkn/f7VpeLXfn6GklLSSuCIE6dszzrzvjl48bq5bg+pc6p7R+0fSgu+McXauVKba0hKQQMyQTy9sb+9WfhfjTVrwxsOuFKkkNEAxAH5gfnWCRa3l26VISSpWTA371LtrO/SlRTPlgQonIFB7+l9ti31BQlQBSJlSvYVX3b6Xb5FopzKSPNI+GSYivPrLjfEFItCQVLtwUmQIXIyT0nH0q0suPKavEOPIbZZ1AqSEqJUIIAzPODPeg1f3B21cDjGrTzEH0z+4q6srjUgJUFahgTzqPwa6NylK1KBBmABiOXtVg7atAz5nlqOxG1BJbBKQPnTjYIJnrUZTnkFJXHOY54qUlQIBHMTQOGq7irui0eSCUqIiRvVhULipR92WIBJxJ5d6DFKUVKlSiojfvRlQOBFMuJlwjVAB5UC0r8wFJlPMGgkoJKuvcUqxMbU0gEFPLM04oyDJ+lAoUEoP8AA3oI1ASefzrlkERSagFQMCdhQc20hpBQ3IlRUczknNHgkJGI3JNCtWYHOgC1Cd59sUGkJFArnFLJ6UKyAcGgEHTvk0WqMUIJnH0rpn/VBylUBJn+K5dAFE0AuTsmKo+LveXchKU6ilJJGqJ96ulElXyqi4ujzXT5JlwiOXKgz1+6hOrymysTMqMkGq53gfmBDlz+DrlWgCSE/wB/2K0zfDGwhQUddwkakpJGEzvH91H4s0pLCXiSqNJcX2kiPrQFwXhtiyhbmglLkJOobD/uakXrSHWXrcNCE6CQ2kwkKV6R3wBnvWevH7hbrLPmaW0q1Lg/DJ/fP7VpeG3Nw8+StCVWpZAJ2IUDExzx77UDo4OkusvBpKW3EcswrmI+YqZdcIYu7hpBKPL/ADLTGSO1WnD7RdzZllaVJbSQUrAicVOds2WUoCEgwNMdd4/n60EPhbB4e392ecUdKiQqPynl8qtRquGS2kqVp9SXEiNQ9udQnT5bgSpIUS2NKpyoj/rNSGo+7tPBJQPzI/4z/wB0B3iwu3KVFSIxqSM4qxZUAynVGBANRAQtZCzJiYnBijSts6WiRJ3FBYAgjFVXHFEWzyT6QU7zVqjIB5VlPF9wG3UAAq9Ub/sP850FGYJMgyKIqATKjAGTihuFBThKIjqOfWkChG9A5EmeQ59a4K9MnYdK7Y45864pMGP1oEBnIz70QMdD86QdMbEUgxEbdaBwwTMfOhJKSCIg78oo98nJ7UBMmTgDGaC/MjB5UCjORiik0NAk/WuJ68jQKJ+lDqkKjlvQGrMx03psAgGTShcjI96Qqz6c+9BGvSvygUzIyT2qqQoLUp9SlL07oQmJ+fyq1vm1rt1aZM/KqZSlMuspW3qQlUwkmPc/OgnNENj0IlRVCl/PaTUfjtu2WktJKgyr4ko3XnH0zRPo8sLWoanHYATOgR07fKuDxuGVoKUgpOkTnEQCP85UFGrhS7sOOBaGg4kQCfhj96veHcLLMFYW6SkDSr0pVzkn3iusvuylNoSnLcIyPiE8o7g1eHyEr0LAjknqRvAoLZgllklR9WkEzifaky6s7FI2I5f4f2qMXZIMZj4Cac1pZb/DJOo6j70DNykOuDPqbAWAeRHP9YoXXg2hC2zLQKioHuf2mo3EIeOhtak3BAKADAOZgHvmmXVOsWAKklThJBQj8s86CdZPXLj5aeKirVIUEiBjb2q8S0hKvUnYyKr+FO62G3nChCCBCiY1U9fcasbEjznk6iYjkCKCdcvC3YU4RqIHpSNyeleU8f4i9cXy0uKjSSCBIE86vr3xg1dKfaaR8BKQrp2rIPqDz6pUVJnBk/yaAjxF6zZCvL8xsfEOYFT7Hi9rdwG3IUeR5VWKgAAiQdwRVLdWyrC+S8wJZWZjoaD0HUDgb9qLcCdqpWbpaWEupmAJINTrW/ZuERMKG8nagk6p2+tElRVAgYoDuCOVEMAn6d6B4QQDz7U2SczOa4khO/1oSSRigvzAmgKt66QBQuTuN4oEKpMCkGP5NASEzP61S8Z8T8M4UCHn0lf/ABBk0F0pW461Fur+3tEFbzqG0jmTXmnGvtHuHwW+Hthsf81Vi7/i15frKrq4W5JmCcUHpnHvtFtmAtjhiPOWcayMVUWniB3iCS4/dBl/VhKFSNv1/wC689Kqct7pdu6laCQRO1B6yzepS6jS55jhElwn4dR/zNWthdsWyw0h1Li1ElS1qJKo/wA2rzngnGbYtOsvrU0tYH4hOozMg+1aIXlqxpft3AVHTAJ5nB/ag13C7r7xetttlCPLQTykkx/3Vg+oXeW1gfdnAZQZk94rAp4wrW6zaAm60EyFZMEyE1e2XEfKcacacC9fxJM6hIGDyneg1a3y428UBSFDdUxNExdrLCGwBq1aQZ3rPC8Uu7bS08ryNAgaZ7mY9xVq4gO6GXHdClEQNjPQd6AL966t9RZPmaVkhEbp3/uqy944FKUw+pNsMyZhKx77jvOKkcbulWVkbx4AaFiVnPpMwR9aw/HPELdyXBZgaFR6VokAnc953zQaX/2OzuLz7s0tDobGpDoWSgFOQD2+lZ/ifGLpF4Epd866eB1IElOYOo+2YrJN3d1bPO/d0kgkz6ZHzq84AlLuq5WqV6dO2Bvt2oLa30sW6WgonEqnmedSGSCAZFRlZXNEgmO3KgedcAxOe29CEl9kpxMemetMhJKpMkVISkJMokbb8qCbZqJZ0OEFQ5VAuJad1IkQansQlHM+4zUW6QVFSgDt86CbY8VkhKxJ2q1aeS5lJrIIWUqJgiKsLW8IUMkgUGl0gJJg0BBkiN+dBZ3GpseqakqTqGoJIH1oLRawkEqIEczVFxTxXwqwKg7cpK0/lSZNYzxl4yduHF2nDnNLYwpY51gH3VKMrUSTvNBsfEfj67vdTVgCy1/y5msTcPuPKK3VlSjuSZNAV0CjjagFSpodRiuVvQzAPOgKa4maCTyrpoDSspIINS0X7qUaQTEzUGfrSjfFBbscXdZdSW/SACBnORkk1Z2viB9DhUy6QtSdKirIA+fzz3rLAn5UaZoPUPDnF2HXg+6QEo2zBUBuT2x8jVj458QeWq1Fi4CtlaXlLSfhIIIH0M/KvMeDOrRc6ELKC4CkKBiCedaDwd4Z4j4u4s5w43Xkot0lby3JOkTGBzNBecb8au3PC3WWggpcJlIBBaPSQfmOR+orCG6UlWolRJyTO9e2f/EXD02ykC9f8wiCrkrpI7VhvGf2bcR4E198tCq9tkj8QoT6kdyOlBmLC4VdqXbvNqcStJ0hKykJPU9R2rU2DIYPlCAktj9Cf7qq4DaptrdTq0/iuDE8hVqy7Nw1MD0kT8xQSQnJAJAj3oyr0wcd6aWrSpQ/Q02VEzA2PKgloKACVbgYz+tGn1AZj/dQ2lKLnKN6kW6gVCZIBG9BJQ7qkkHBxROLM9SeYFC2QQZOe1BcOQnAHsKCvf8AiPITRNmQSlQnr3oXyTmIBqHqUlwaSSmc0Gi4fcOIabQ84FOafUoCATWhtnT5aayvD/WpMp2Oa0Ad0JBjA3jFB4rrz1pp8ztRhMnG1C6O2KCIpUKmaQkkUDuF05HoBoBTqzBjGaE9K7f61yiI70A5iliuABgTHUnlXD2oOTBOadS3OxBoUie3vSlsgSDFA75YiO1G216ZppLi0J9Y1p/UVIZKXGQpskadwaB22AbdSoTIr6F+y829zw83baEB7yw24pIAKsk5r59aknlXqv2NcY8i+VYOKhDw0ievL/O9B7Kayf2icaHCuDFhkxd3ktNxulP5lfIY9yK1RcSEqVqGlM6jOBG814X4o40rj/Hbi7BUbdH4duP/AMA7+5yaCvLcISr0gEYCTtHblTDqoS2ZgoX+hFSFEaTG+3tVfcLhxQWToKdYEdDmgsdZ1So+oj5Uaicac9hOKoBxN19RFgx6TA1r/qn9N49Aeu1JH/FpITQWynggSvQgARKlUdveNk6WFeYRPqQPSPnVW1YNJ+JBcUD8S1aj+tWTZ0BIATHQUE5tY0gg5A6b0FxKk6h86FCgVSPp1oLhxQSRJmgjXClHJ25d6ZaOs4IE7d655QUmJP1qRaMAkYyNqC34QjQZI7+9TLl8AHJEimbYKbbClDA2mqPxBxBTaFIQuVr9IigwqRCcb0L4BTvTbzqmHgk/CaNxQcakZoK259K4pUK602/JVSImd8UD08uXOhPSTFOgJ8sqKhqmNIHLrNAYJyDG/SaAQJGKcAiubSVCniEnkcDAFAIG3faj0ycUqUyP4p2YAMUEdZKRE71LaQlu3Cc61GTG1RFDU+lPU1LQRnEDkaA0EagBV34evl8Pv27htQBSZH8VR4TBP0inC+EhIanV/NB7j418YMPeGLVnhyx5/FG9TmgiW0bLnuSCn6158y2EpEA7VSssKbskqn8VHr1b+4q8YX5jSVAkHtyoOMAggYHQVBuQQ40o/kWN+hxU4wPeolykFpSTg8vflQV6T93eUzGnSSNqmtflxgiZqPeiOJubziSRHLnTzZOkasq5cqCYkgHaOk1KSlBQAgk9ARFRMaZBJPtUq3A3OO1A4pGnKTFNurhszB7086QlucTsBUZavMVOjBwZ60EImSI3mrvhjYDeoiDEzVY02suggCJ+E1cMQhHbfOTQOXt0GbRZ2AH0rFC4PEeKwpQShG1Xfim6S1w30kesxWV4SrQ4FK5mgrb9Idt0uDB61FtXCpKk9qftlh1gtKPLFQE6mXyJigR1XriM1yTBmgdP4hPWkkUEwFKkHtSAFSSNQwJAJphC+U07BAkwZ6GgcaIBp9OSCKaZAFPJMHGBQOIEGOVKuVKxEx9a5AwVHah0kE4NBGKi26hYEgHM1LB0wJBBEg9qRTSVIIOTUdpYALLhyPhNBIWsRmpXB2fOe81XwpOBVcZdWlCZkmIrV8PYSxbJSgZA3oJSUgJCSnHMdqdtlaELQFTBgHqKaB35E4xTyVBKYUI6UBKOkSVADnNQ7y4Q0oFQKnN20Tt3NdcXZC/LaKVuDc/lR79TUJKfUVrJKjupW9ByC4slxw6lKOamMJKgNUYztTCCnBAE85/enUrPxZjaOlBP9KE4POn7V4A5wR+tV6XTpKvzTvSsKJcBzg7UFus6oOTPWmyglQge4nnXJOncgiYxSkkEgKnVHOgMJCSJ0iJnG81JZUkpAk5Gai6klE6szBmcUra1BRkDA3NBnfG1x6rZgYGVR2xVTYK9aI/3Tnixwq4ulOIQ2Nu+agsPlEacqnAo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BDAAkGBwgHBgkIBwgKCgkLDRYPDQwMDRsUFRAWIB0iIiAdHx8kKDQsJCYxJx8fLT0tMTU3Ojo6Iys/RD84QzQ5Ojf/2wBDAQoKCg0MDRoPDxo3JR8lNzc3Nzc3Nzc3Nzc3Nzc3Nzc3Nzc3Nzc3Nzc3Nzc3Nzc3Nzc3Nzc3Nzc3Nzc3Nzc3Nzf/wAARCADgAOADASIAAhEBAxEB/8QAHAAAAQUBAQEAAAAAAAAAAAAAAgEDBAUGAAcI/8QAOBAAAQMDAgQEAwgCAgIDAAAAAQIDEQAEIRIxBUFRYQYTInEygZEHFCNCobHB0fDxUuEVFhclYv/EABQBAQAAAAAAAAAAAAAAAAAAAAD/xAAUEQEAAAAAAAAAAAAAAAAAAAAA/9oADAMBAAIRAxEAPwD1RIIMEQOlJqOqNOOtKoGQREDehS5qJG0UBEgkiRMUAGRq5UQ0zPOm0KQpZEkneDyoHedArGxknlRTFCYnJoByN6RJPzrlHGBOKQHrQKrYZmk70KgCClXwmR0rhjegVSiOn9VX8Q4xY2CSq6uUJ0jbc/Spby9LagDBiscrwlecUv3Ll1YbaPwpOSe/agkXHje2cEcOtH7hZ2nCaf4fe+IL/V+Cw0k5TKT/AHVnwfwizZEKCvV1itPb2TbaYweuKDGO8H8TuqWocSAEenQAOXMVXCy8VNOS7cOFSCDMQlQ5ivTgy3G1KWWyR6fagwDD3Grd1aHmS8yFelRTmO8Vag3TiTFqTIxB/StWGkAbVD4jdNWaAV6UzgE7UFK2VyNdu6jkQRRkQY6fKpSrxp5nW24kqSdkqBk1WXl0txwONOAmPU3A1D+6CSYPbFJIn+6aZV5yC4gkgYOIIok+lU/pQOnAPehnOK5asdaEYGTIoD/NEHO1KOgxTZURz+dLI1CZzz6UBqgiCARQRGaLcer3oPhP8GgnZUARid6WBvzpFgkQFU2JQIPTc0BKhMqVucTQNthCyU5pVetGADPWlCc43G9ApnnQkCetHGM0ISCd8UAK6xQycUZON47UJAzFAMTtSLUlKFGYgZNKQAedZnxjxb7q0iybJ8x4SqDsn/ugn2V63d3JOqUpMCK0ltpSnHOsP4YSB+ITIJ2FbNlSi2JHzoLBoSKeQP2qOycAf7p9BmgdTRRSCioETMZEHpUPi1km9s1tHE7GNqm0tBg7bhzvDrkpcSFNkwCAJ96s129utOw1pzI5e1W18yAvUoakk5FQ3rZK4LZggSlUbjpQEwy2zsBCxmBvUJ9BbeKDmNqtbbYawIjNNcWaBZS4kToP6UFXqPPalBxSJIHtQKJnfegLVJ9tqJKwVRTJlRHLrmnmxBxmgdkjb55oDJAEVyusgCKESTBIg0E+YFJqCpzmkVlOCIoUoCTI3NAcRjl2pefWkyDJNINyZNAR+lCedETFDNAhJoeW1KoyN6DPWg4xHtXmXHNfEvEb62ypQSrQkJ6DFekXBKWVHUJCTkisnwLhzbThcuLkeapZXpTtJP60Ezgdi600mUqSJkAg5rUW4DfpVPXNO2nkpKQSMgQaec0IBUIxmgNghfwAgcqloBjcVAadbbTlWOc1ObuGVAFK0n50DwTFGKQEEUsUHV1dXTQMvpCkEEGDUL7stAUE/DMgdKmuGCelAVQBQNW6CAcQBEGuugF2jwSM6c1ISoEqG01CU8PvD7BEQ3PvQUoSIjANIpMpMj6UIVkycUKlTG/yoEBj/Jp5rAzTCgmB6jvTiVJ57jegdUAe9AFGcc6RxcpIJgRTZcG055UFoBpJ6dKURG2aQkgc/pSIkTJxyoFUQn4qUkHkJpCaQCCdpNAXvSHJkVxJAP8AFdjaflQComOVAd8UW9CrSSdIMd6Cg8Z3zljwRxxsYKglR6Sa8vY4jxR95T1oHVEcxtXpvjJKbrgt5Zogq8rzVqOyEg/uYgfOvL+G8TTYKQhVol5CsAKTn5UGl4H41umXvI4gghXwycQa9EU85cWaHWjqBAkTXlHHhb3VmzdWtuWVKUUKQfyqAmI5HnHMV6l4PXaJ4Lal5xCXFoSMpVkxttQUXHOLXdkPLSlZVmARFZ9jxRxDz024ZWpc4ShBOr6VefaCriDfm+UA7apWFyGoLfKJ5yc1iOH8bbs7kPOW6bgk+oOY+nSg9Y8OeKlvlDPEGFW61YHmYn67Vrmnm3R6FA1kOFXllxLhDL/lu+RcYSi5SXUJV0CgNSR0O1SuFuFq5AZUS3q0KCjKmjGAeo6HnQak11NsueYgHnzo4Ezmgj3h0okVHQrz0CIGZBB3qY8kFJ1VFS2G2kpBk5kgUDrmYgxNR7lOltTuywmDRr83CtJI+tLdIc+7lQTOMgZoMwVFQJO9cMiJxTZUdURzx2pAuJA2oFHUHY4pxCuR51HViJO9GleRE0Eg5NNESs4gRvSzOSZHLFNuLCE6iQAOZoLsmunlNJ85rjQcT0rsfpScxSZ/3QKTHWhKsd6Qk4jec0hORQcojl+lBM1x+lAZJFBmePtJ4dZcUXcXDrv3psBvzDgET6R8j+9ebWt/cochqRGxTGPrXof2jFR4ZaIiQX5M88Vi/wDxCClLiUOJkSr1RQTrS6uuMXljY3RD34gK5SJjlJr3S0YDNohogYSBFeWfZpwlLnGi+UgotxIMzk162rbegwnG7B523vrZS1qdCipHLWkjH8ivMbJKGr0+fYsuICvUl1BMV71d2rdxqCwCSIrF8X8LLN194s9YXPqTqwr5mgm8H4uzdL4fb8PebtEsnU6hhQUlSAICIgQCT+lac27DjxfabbS6oZWUAkif7rOcDtHLcaU2rTJ/MYknuTz961DAUEgrid8UDqErHxqk9hFOAxQ6hSFRPbtQc9JRio7YKgSrABqV8SaBQCWXNtiaDP8AivjV3wuwL9kyHllYbQIkJJ5mscLvxBwfjnCuIP8AEnrlm/dS28wsymCeQ2HyornxVxJnxCbRy3C+HrASApO53Kp+e3ar3xAwi9uOApZAkXOoo6BImglcWDVtdupVAzge9RZSoA6d+lOcWeS9xF1QggGPoKiLViAKB5bKVAFBII2prSpKh0pELKWzpiffakCirfNA/Pp/mo77YdSQr3p0k6c0Egc80F9M4rjv1FLG9ITmAKBCT0pJEzzpT2oDn/VAhJ5fvQnImRR+1DgUAqOP6oVZGaUnMRQ5BPPtQZnx9p/8bblQGHx+xrJXfEYtVJxEcuUVoftCuP8A61KMel0EZ7V546+p8Jab1KUrAAyTQer/AGZcQtkthoEal7mYr0RTrcfGkTsZr5r4fd8R4HftOtNuaUQSk4kdK1jCL3xa6pTrt3aM6pQouzpPYCBFB69xBtarVRYc0OgSlQ696qLDiguUlLkB5JhSelVvhfhXGrBDlvf8XTdWpwAQSsdpprjdmuxukXttISrCtNBqGtKlaqmgAiBWd4Tfh8CSAoRNXzapAzPyoHBMlMYjegKzqAiAacBEA8zQhAUQY6GgfROkat6ZcWFIWjcqBTt1p4iAedNNoSAopJTOTmgz95wFJDDbxaFuyrWFEwRXXam2Fi4AMpR5bCTiBzV8/wCKtOJ3dowkLf0LcHwoOazNzcuPuqdWoEk8tgKBrM5GQZnnSnaKRJ9MKmig7gigBQOKEeknUIowoTGZ5RQrHT5zQcpevc/SkHpBP70icTgTNEdJgZOeVBoQcUCulcVct+9Jq5UHEiN67OwFJ786UYxigBU7mkPWcUpzzoNh296ATtTa16QTRE4yRUS6cAgZ3wAJoMj4kZN2kpUmUnIURiqbhTFhYPeeUBJR6pXkn/f7VpeLXfn6GklLSSuCIE6dszzrzvjl48bq5bg+pc6p7R+0fSgu+McXauVKba0hKQQMyQTy9sb+9WfhfjTVrwxsOuFKkkNEAxAH5gfnWCRa3l26VISSpWTA371LtrO/SlRTPlgQonIFB7+l9ti31BQlQBSJlSvYVX3b6Xb5FopzKSPNI+GSYivPrLjfEFItCQVLtwUmQIXIyT0nH0q0suPKavEOPIbZZ1AqSEqJUIIAzPODPeg1f3B21cDjGrTzEH0z+4q6srjUgJUFahgTzqPwa6NylK1KBBmABiOXtVg7atAz5nlqOxG1BJbBKQPnTjYIJnrUZTnkFJXHOY54qUlQIBHMTQOGq7irui0eSCUqIiRvVhULipR92WIBJxJ5d6DFKUVKlSiojfvRlQOBFMuJlwjVAB5UC0r8wFJlPMGgkoJKuvcUqxMbU0gEFPLM04oyDJ+lAoUEoP8AA3oI1ASefzrlkERSagFQMCdhQc20hpBQ3IlRUczknNHgkJGI3JNCtWYHOgC1Cd59sUGkJFArnFLJ6UKyAcGgEHTvk0WqMUIJnH0rpn/VBylUBJn+K5dAFE0AuTsmKo+LveXchKU6ilJJGqJ96ulElXyqi4ujzXT5JlwiOXKgz1+6hOrymysTMqMkGq53gfmBDlz+DrlWgCSE/wB/2K0zfDGwhQUddwkakpJGEzvH91H4s0pLCXiSqNJcX2kiPrQFwXhtiyhbmglLkJOobD/uakXrSHWXrcNCE6CQ2kwkKV6R3wBnvWevH7hbrLPmaW0q1Lg/DJ/fP7VpeG3Nw8+StCVWpZAJ2IUDExzx77UDo4OkusvBpKW3EcswrmI+YqZdcIYu7hpBKPL/ADLTGSO1WnD7RdzZllaVJbSQUrAicVOds2WUoCEgwNMdd4/n60EPhbB4e392ecUdKiQqPynl8qtRquGS2kqVp9SXEiNQ9udQnT5bgSpIUS2NKpyoj/rNSGo+7tPBJQPzI/4z/wB0B3iwu3KVFSIxqSM4qxZUAynVGBANRAQtZCzJiYnBijSts6WiRJ3FBYAgjFVXHFEWzyT6QU7zVqjIB5VlPF9wG3UAAq9Ub/sP850FGYJMgyKIqATKjAGTihuFBThKIjqOfWkChG9A5EmeQ59a4K9MnYdK7Y45864pMGP1oEBnIz70QMdD86QdMbEUgxEbdaBwwTMfOhJKSCIg78oo98nJ7UBMmTgDGaC/MjB5UCjORiik0NAk/WuJ68jQKJ+lDqkKjlvQGrMx03psAgGTShcjI96Qqz6c+9BGvSvygUzIyT2qqQoLUp9SlL07oQmJ+fyq1vm1rt1aZM/KqZSlMuspW3qQlUwkmPc/OgnNENj0IlRVCl/PaTUfjtu2WktJKgyr4ko3XnH0zRPo8sLWoanHYATOgR07fKuDxuGVoKUgpOkTnEQCP85UFGrhS7sOOBaGg4kQCfhj96veHcLLMFYW6SkDSr0pVzkn3iusvuylNoSnLcIyPiE8o7g1eHyEr0LAjknqRvAoLZgllklR9WkEzifaky6s7FI2I5f4f2qMXZIMZj4Cac1pZb/DJOo6j70DNykOuDPqbAWAeRHP9YoXXg2hC2zLQKioHuf2mo3EIeOhtak3BAKADAOZgHvmmXVOsWAKklThJBQj8s86CdZPXLj5aeKirVIUEiBjb2q8S0hKvUnYyKr+FO62G3nChCCBCiY1U9fcasbEjznk6iYjkCKCdcvC3YU4RqIHpSNyeleU8f4i9cXy0uKjSSCBIE86vr3xg1dKfaaR8BKQrp2rIPqDz6pUVJnBk/yaAjxF6zZCvL8xsfEOYFT7Hi9rdwG3IUeR5VWKgAAiQdwRVLdWyrC+S8wJZWZjoaD0HUDgb9qLcCdqpWbpaWEupmAJINTrW/ZuERMKG8nagk6p2+tElRVAgYoDuCOVEMAn6d6B4QQDz7U2SczOa4khO/1oSSRigvzAmgKt66QBQuTuN4oEKpMCkGP5NASEzP61S8Z8T8M4UCHn0lf/ABBk0F0pW461Fur+3tEFbzqG0jmTXmnGvtHuHwW+Hthsf81Vi7/i15frKrq4W5JmCcUHpnHvtFtmAtjhiPOWcayMVUWniB3iCS4/dBl/VhKFSNv1/wC689Kqct7pdu6laCQRO1B6yzepS6jS55jhElwn4dR/zNWthdsWyw0h1Li1ElS1qJKo/wA2rzngnGbYtOsvrU0tYH4hOozMg+1aIXlqxpft3AVHTAJ5nB/ag13C7r7xetttlCPLQTykkx/3Vg+oXeW1gfdnAZQZk94rAp4wrW6zaAm60EyFZMEyE1e2XEfKcacacC9fxJM6hIGDyneg1a3y428UBSFDdUxNExdrLCGwBq1aQZ3rPC8Uu7bS08ryNAgaZ7mY9xVq4gO6GXHdClEQNjPQd6AL966t9RZPmaVkhEbp3/uqy944FKUw+pNsMyZhKx77jvOKkcbulWVkbx4AaFiVnPpMwR9aw/HPELdyXBZgaFR6VokAnc953zQaX/2OzuLz7s0tDobGpDoWSgFOQD2+lZ/ifGLpF4Epd866eB1IElOYOo+2YrJN3d1bPO/d0kgkz6ZHzq84AlLuq5WqV6dO2Bvt2oLa30sW6WgonEqnmedSGSCAZFRlZXNEgmO3KgedcAxOe29CEl9kpxMemetMhJKpMkVISkJMokbb8qCbZqJZ0OEFQ5VAuJad1IkQansQlHM+4zUW6QVFSgDt86CbY8VkhKxJ2q1aeS5lJrIIWUqJgiKsLW8IUMkgUGl0gJJg0BBkiN+dBZ3GpseqakqTqGoJIH1oLRawkEqIEczVFxTxXwqwKg7cpK0/lSZNYzxl4yduHF2nDnNLYwpY51gH3VKMrUSTvNBsfEfj67vdTVgCy1/y5msTcPuPKK3VlSjuSZNAV0CjjagFSpodRiuVvQzAPOgKa4maCTyrpoDSspIINS0X7qUaQTEzUGfrSjfFBbscXdZdSW/SACBnORkk1Z2viB9DhUy6QtSdKirIA+fzz3rLAn5UaZoPUPDnF2HXg+6QEo2zBUBuT2x8jVj458QeWq1Fi4CtlaXlLSfhIIIH0M/KvMeDOrRc6ELKC4CkKBiCedaDwd4Z4j4u4s5w43Xkot0lby3JOkTGBzNBecb8au3PC3WWggpcJlIBBaPSQfmOR+orCG6UlWolRJyTO9e2f/EXD02ykC9f8wiCrkrpI7VhvGf2bcR4E198tCq9tkj8QoT6kdyOlBmLC4VdqXbvNqcStJ0hKykJPU9R2rU2DIYPlCAktj9Cf7qq4DaptrdTq0/iuDE8hVqy7Nw1MD0kT8xQSQnJAJAj3oyr0wcd6aWrSpQ/Q02VEzA2PKgloKACVbgYz+tGn1AZj/dQ2lKLnKN6kW6gVCZIBG9BJQ7qkkHBxROLM9SeYFC2QQZOe1BcOQnAHsKCvf8AiPITRNmQSlQnr3oXyTmIBqHqUlwaSSmc0Gi4fcOIabQ84FOafUoCATWhtnT5aayvD/WpMp2Oa0Ad0JBjA3jFB4rrz1pp8ztRhMnG1C6O2KCIpUKmaQkkUDuF05HoBoBTqzBjGaE9K7f61yiI70A5iliuABgTHUnlXD2oOTBOadS3OxBoUie3vSlsgSDFA75YiO1G216ZppLi0J9Y1p/UVIZKXGQpskadwaB22AbdSoTIr6F+y829zw83baEB7yw24pIAKsk5r59aknlXqv2NcY8i+VYOKhDw0ievL/O9B7Kayf2icaHCuDFhkxd3ktNxulP5lfIY9yK1RcSEqVqGlM6jOBG814X4o40rj/Hbi7BUbdH4duP/AMA7+5yaCvLcISr0gEYCTtHblTDqoS2ZgoX+hFSFEaTG+3tVfcLhxQWToKdYEdDmgsdZ1So+oj5Uaicac9hOKoBxN19RFgx6TA1r/qn9N49Aeu1JH/FpITQWynggSvQgARKlUdveNk6WFeYRPqQPSPnVW1YNJ+JBcUD8S1aj+tWTZ0BIATHQUE5tY0gg5A6b0FxKk6h86FCgVSPp1oLhxQSRJmgjXClHJ25d6ZaOs4IE7d655QUmJP1qRaMAkYyNqC34QjQZI7+9TLl8AHJEimbYKbbClDA2mqPxBxBTaFIQuVr9IigwqRCcb0L4BTvTbzqmHgk/CaNxQcakZoK259K4pUK602/JVSImd8UD08uXOhPSTFOgJ8sqKhqmNIHLrNAYJyDG/SaAQJGKcAiubSVCniEnkcDAFAIG3faj0ycUqUyP4p2YAMUEdZKRE71LaQlu3Cc61GTG1RFDU+lPU1LQRnEDkaA0EagBV34evl8Pv27htQBSZH8VR4TBP0inC+EhIanV/NB7j418YMPeGLVnhyx5/FG9TmgiW0bLnuSCn6158y2EpEA7VSssKbskqn8VHr1b+4q8YX5jSVAkHtyoOMAggYHQVBuQQ40o/kWN+hxU4wPeolykFpSTg8vflQV6T93eUzGnSSNqmtflxgiZqPeiOJubziSRHLnTzZOkasq5cqCYkgHaOk1KSlBQAgk9ARFRMaZBJPtUq3A3OO1A4pGnKTFNurhszB7086QlucTsBUZavMVOjBwZ60EImSI3mrvhjYDeoiDEzVY02suggCJ+E1cMQhHbfOTQOXt0GbRZ2AH0rFC4PEeKwpQShG1Xfim6S1w30kesxWV4SrQ4FK5mgrb9Idt0uDB61FtXCpKk9qftlh1gtKPLFQE6mXyJigR1XriM1yTBmgdP4hPWkkUEwFKkHtSAFSSNQwJAJphC+U07BAkwZ6GgcaIBp9OSCKaZAFPJMHGBQOIEGOVKuVKxEx9a5AwVHah0kE4NBGKi26hYEgHM1LB0wJBBEg9qRTSVIIOTUdpYALLhyPhNBIWsRmpXB2fOe81XwpOBVcZdWlCZkmIrV8PYSxbJSgZA3oJSUgJCSnHMdqdtlaELQFTBgHqKaB35E4xTyVBKYUI6UBKOkSVADnNQ7y4Q0oFQKnN20Tt3NdcXZC/LaKVuDc/lR79TUJKfUVrJKjupW9ByC4slxw6lKOamMJKgNUYztTCCnBAE85/enUrPxZjaOlBP9KE4POn7V4A5wR+tV6XTpKvzTvSsKJcBzg7UFus6oOTPWmyglQge4nnXJOncgiYxSkkEgKnVHOgMJCSJ0iJnG81JZUkpAk5Gai6klE6szBmcUra1BRkDA3NBnfG1x6rZgYGVR2xVTYK9aI/3Tnixwq4ulOIQ2Nu+agsPlEacqnAo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BDAAkGBwgHBgkIBwgKCgkLDRYPDQwMDRsUFRAWIB0iIiAdHx8kKDQsJCYxJx8fLT0tMTU3Ojo6Iys/RD84QzQ5Ojf/2wBDAQoKCg0MDRoPDxo3JR8lNzc3Nzc3Nzc3Nzc3Nzc3Nzc3Nzc3Nzc3Nzc3Nzc3Nzc3Nzc3Nzc3Nzc3Nzc3Nzc3Nzf/wAARCADgAOADASIAAhEBAxEB/8QAHAAAAQUBAQEAAAAAAAAAAAAAAgEDBAUGAAcI/8QAOBAAAQMDAgQEAwgCAgIDAAAAAQIDEQAEIRIxBUFRYQYTInEygZEHFCNCobHB0fDxUuEVFhclYv/EABQBAQAAAAAAAAAAAAAAAAAAAAD/xAAUEQEAAAAAAAAAAAAAAAAAAAAA/9oADAMBAAIRAxEAPwD1RIIMEQOlJqOqNOOtKoGQREDehS5qJG0UBEgkiRMUAGRq5UQ0zPOm0KQpZEkneDyoHedArGxknlRTFCYnJoByN6RJPzrlHGBOKQHrQKrYZmk70KgCClXwmR0rhjegVSiOn9VX8Q4xY2CSq6uUJ0jbc/Spby9LagDBiscrwlecUv3Ll1YbaPwpOSe/agkXHje2cEcOtH7hZ2nCaf4fe+IL/V+Cw0k5TKT/AHVnwfwizZEKCvV1itPb2TbaYweuKDGO8H8TuqWocSAEenQAOXMVXCy8VNOS7cOFSCDMQlQ5ivTgy3G1KWWyR6fagwDD3Grd1aHmS8yFelRTmO8Vag3TiTFqTIxB/StWGkAbVD4jdNWaAV6UzgE7UFK2VyNdu6jkQRRkQY6fKpSrxp5nW24kqSdkqBk1WXl0txwONOAmPU3A1D+6CSYPbFJIn+6aZV5yC4gkgYOIIok+lU/pQOnAPehnOK5asdaEYGTIoD/NEHO1KOgxTZURz+dLI1CZzz6UBqgiCARQRGaLcer3oPhP8GgnZUARid6WBvzpFgkQFU2JQIPTc0BKhMqVucTQNthCyU5pVetGADPWlCc43G9ApnnQkCetHGM0ISCd8UAK6xQycUZON47UJAzFAMTtSLUlKFGYgZNKQAedZnxjxb7q0iybJ8x4SqDsn/ugn2V63d3JOqUpMCK0ltpSnHOsP4YSB+ITIJ2FbNlSi2JHzoLBoSKeQP2qOycAf7p9BmgdTRRSCioETMZEHpUPi1km9s1tHE7GNqm0tBg7bhzvDrkpcSFNkwCAJ96s129utOw1pzI5e1W18yAvUoakk5FQ3rZK4LZggSlUbjpQEwy2zsBCxmBvUJ9BbeKDmNqtbbYawIjNNcWaBZS4kToP6UFXqPPalBxSJIHtQKJnfegLVJ9tqJKwVRTJlRHLrmnmxBxmgdkjb55oDJAEVyusgCKESTBIg0E+YFJqCpzmkVlOCIoUoCTI3NAcRjl2pefWkyDJNINyZNAR+lCedETFDNAhJoeW1KoyN6DPWg4xHtXmXHNfEvEb62ypQSrQkJ6DFekXBKWVHUJCTkisnwLhzbThcuLkeapZXpTtJP60Ezgdi600mUqSJkAg5rUW4DfpVPXNO2nkpKQSMgQaec0IBUIxmgNghfwAgcqloBjcVAadbbTlWOc1ObuGVAFK0n50DwTFGKQEEUsUHV1dXTQMvpCkEEGDUL7stAUE/DMgdKmuGCelAVQBQNW6CAcQBEGuugF2jwSM6c1ISoEqG01CU8PvD7BEQ3PvQUoSIjANIpMpMj6UIVkycUKlTG/yoEBj/Jp5rAzTCgmB6jvTiVJ57jegdUAe9AFGcc6RxcpIJgRTZcG055UFoBpJ6dKURG2aQkgc/pSIkTJxyoFUQn4qUkHkJpCaQCCdpNAXvSHJkVxJAP8AFdjaflQComOVAd8UW9CrSSdIMd6Cg8Z3zljwRxxsYKglR6Sa8vY4jxR95T1oHVEcxtXpvjJKbrgt5Zogq8rzVqOyEg/uYgfOvL+G8TTYKQhVol5CsAKTn5UGl4H41umXvI4gghXwycQa9EU85cWaHWjqBAkTXlHHhb3VmzdWtuWVKUUKQfyqAmI5HnHMV6l4PXaJ4Lal5xCXFoSMpVkxttQUXHOLXdkPLSlZVmARFZ9jxRxDz024ZWpc4ShBOr6VefaCriDfm+UA7apWFyGoLfKJ5yc1iOH8bbs7kPOW6bgk+oOY+nSg9Y8OeKlvlDPEGFW61YHmYn67Vrmnm3R6FA1kOFXllxLhDL/lu+RcYSi5SXUJV0CgNSR0O1SuFuFq5AZUS3q0KCjKmjGAeo6HnQak11NsueYgHnzo4Ezmgj3h0okVHQrz0CIGZBB3qY8kFJ1VFS2G2kpBk5kgUDrmYgxNR7lOltTuywmDRr83CtJI+tLdIc+7lQTOMgZoMwVFQJO9cMiJxTZUdURzx2pAuJA2oFHUHY4pxCuR51HViJO9GleRE0Eg5NNESs4gRvSzOSZHLFNuLCE6iQAOZoLsmunlNJ85rjQcT0rsfpScxSZ/3QKTHWhKsd6Qk4jec0hORQcojl+lBM1x+lAZJFBmePtJ4dZcUXcXDrv3psBvzDgET6R8j+9ebWt/cochqRGxTGPrXof2jFR4ZaIiQX5M88Vi/wDxCClLiUOJkSr1RQTrS6uuMXljY3RD34gK5SJjlJr3S0YDNohogYSBFeWfZpwlLnGi+UgotxIMzk162rbegwnG7B523vrZS1qdCipHLWkjH8ivMbJKGr0+fYsuICvUl1BMV71d2rdxqCwCSIrF8X8LLN194s9YXPqTqwr5mgm8H4uzdL4fb8PebtEsnU6hhQUlSAICIgQCT+lac27DjxfabbS6oZWUAkif7rOcDtHLcaU2rTJ/MYknuTz961DAUEgrid8UDqErHxqk9hFOAxQ6hSFRPbtQc9JRio7YKgSrABqV8SaBQCWXNtiaDP8AivjV3wuwL9kyHllYbQIkJJ5mscLvxBwfjnCuIP8AEnrlm/dS28wsymCeQ2HyornxVxJnxCbRy3C+HrASApO53Kp+e3ar3xAwi9uOApZAkXOoo6BImglcWDVtdupVAzge9RZSoA6d+lOcWeS9xF1QggGPoKiLViAKB5bKVAFBII2prSpKh0pELKWzpiffakCirfNA/Pp/mo77YdSQr3p0k6c0Egc80F9M4rjv1FLG9ITmAKBCT0pJEzzpT2oDn/VAhJ5fvQnImRR+1DgUAqOP6oVZGaUnMRQ5BPPtQZnx9p/8bblQGHx+xrJXfEYtVJxEcuUVoftCuP8A61KMel0EZ7V546+p8Jab1KUrAAyTQer/AGZcQtkthoEal7mYr0RTrcfGkTsZr5r4fd8R4HftOtNuaUQSk4kdK1jCL3xa6pTrt3aM6pQouzpPYCBFB69xBtarVRYc0OgSlQ696qLDiguUlLkB5JhSelVvhfhXGrBDlvf8XTdWpwAQSsdpprjdmuxukXttISrCtNBqGtKlaqmgAiBWd4Tfh8CSAoRNXzapAzPyoHBMlMYjegKzqAiAacBEA8zQhAUQY6GgfROkat6ZcWFIWjcqBTt1p4iAedNNoSAopJTOTmgz95wFJDDbxaFuyrWFEwRXXam2Fi4AMpR5bCTiBzV8/wCKtOJ3dowkLf0LcHwoOazNzcuPuqdWoEk8tgKBrM5GQZnnSnaKRJ9MKmig7gigBQOKEeknUIowoTGZ5RQrHT5zQcpevc/SkHpBP70icTgTNEdJgZOeVBoQcUCulcVct+9Jq5UHEiN67OwFJ786UYxigBU7mkPWcUpzzoNh296ATtTa16QTRE4yRUS6cAgZ3wAJoMj4kZN2kpUmUnIURiqbhTFhYPeeUBJR6pXkn/f7VpeLXfn6GklLSSuCIE6dszzrzvjl48bq5bg+pc6p7R+0fSgu+McXauVKba0hKQQMyQTy9sb+9WfhfjTVrwxsOuFKkkNEAxAH5gfnWCRa3l26VISSpWTA371LtrO/SlRTPlgQonIFB7+l9ti31BQlQBSJlSvYVX3b6Xb5FopzKSPNI+GSYivPrLjfEFItCQVLtwUmQIXIyT0nH0q0suPKavEOPIbZZ1AqSEqJUIIAzPODPeg1f3B21cDjGrTzEH0z+4q6srjUgJUFahgTzqPwa6NylK1KBBmABiOXtVg7atAz5nlqOxG1BJbBKQPnTjYIJnrUZTnkFJXHOY54qUlQIBHMTQOGq7irui0eSCUqIiRvVhULipR92WIBJxJ5d6DFKUVKlSiojfvRlQOBFMuJlwjVAB5UC0r8wFJlPMGgkoJKuvcUqxMbU0gEFPLM04oyDJ+lAoUEoP8AA3oI1ASefzrlkERSagFQMCdhQc20hpBQ3IlRUczknNHgkJGI3JNCtWYHOgC1Cd59sUGkJFArnFLJ6UKyAcGgEHTvk0WqMUIJnH0rpn/VBylUBJn+K5dAFE0AuTsmKo+LveXchKU6ilJJGqJ96ulElXyqi4ujzXT5JlwiOXKgz1+6hOrymysTMqMkGq53gfmBDlz+DrlWgCSE/wB/2K0zfDGwhQUddwkakpJGEzvH91H4s0pLCXiSqNJcX2kiPrQFwXhtiyhbmglLkJOobD/uakXrSHWXrcNCE6CQ2kwkKV6R3wBnvWevH7hbrLPmaW0q1Lg/DJ/fP7VpeG3Nw8+StCVWpZAJ2IUDExzx77UDo4OkusvBpKW3EcswrmI+YqZdcIYu7hpBKPL/ADLTGSO1WnD7RdzZllaVJbSQUrAicVOds2WUoCEgwNMdd4/n60EPhbB4e392ecUdKiQqPynl8qtRquGS2kqVp9SXEiNQ9udQnT5bgSpIUS2NKpyoj/rNSGo+7tPBJQPzI/4z/wB0B3iwu3KVFSIxqSM4qxZUAynVGBANRAQtZCzJiYnBijSts6WiRJ3FBYAgjFVXHFEWzyT6QU7zVqjIB5VlPF9wG3UAAq9Ub/sP850FGYJMgyKIqATKjAGTihuFBThKIjqOfWkChG9A5EmeQ59a4K9MnYdK7Y45864pMGP1oEBnIz70QMdD86QdMbEUgxEbdaBwwTMfOhJKSCIg78oo98nJ7UBMmTgDGaC/MjB5UCjORiik0NAk/WuJ68jQKJ+lDqkKjlvQGrMx03psAgGTShcjI96Qqz6c+9BGvSvygUzIyT2qqQoLUp9SlL07oQmJ+fyq1vm1rt1aZM/KqZSlMuspW3qQlUwkmPc/OgnNENj0IlRVCl/PaTUfjtu2WktJKgyr4ko3XnH0zRPo8sLWoanHYATOgR07fKuDxuGVoKUgpOkTnEQCP85UFGrhS7sOOBaGg4kQCfhj96veHcLLMFYW6SkDSr0pVzkn3iusvuylNoSnLcIyPiE8o7g1eHyEr0LAjknqRvAoLZgllklR9WkEzifaky6s7FI2I5f4f2qMXZIMZj4Cac1pZb/DJOo6j70DNykOuDPqbAWAeRHP9YoXXg2hC2zLQKioHuf2mo3EIeOhtak3BAKADAOZgHvmmXVOsWAKklThJBQj8s86CdZPXLj5aeKirVIUEiBjb2q8S0hKvUnYyKr+FO62G3nChCCBCiY1U9fcasbEjznk6iYjkCKCdcvC3YU4RqIHpSNyeleU8f4i9cXy0uKjSSCBIE86vr3xg1dKfaaR8BKQrp2rIPqDz6pUVJnBk/yaAjxF6zZCvL8xsfEOYFT7Hi9rdwG3IUeR5VWKgAAiQdwRVLdWyrC+S8wJZWZjoaD0HUDgb9qLcCdqpWbpaWEupmAJINTrW/ZuERMKG8nagk6p2+tElRVAgYoDuCOVEMAn6d6B4QQDz7U2SczOa4khO/1oSSRigvzAmgKt66QBQuTuN4oEKpMCkGP5NASEzP61S8Z8T8M4UCHn0lf/ABBk0F0pW461Fur+3tEFbzqG0jmTXmnGvtHuHwW+Hthsf81Vi7/i15frKrq4W5JmCcUHpnHvtFtmAtjhiPOWcayMVUWniB3iCS4/dBl/VhKFSNv1/wC689Kqct7pdu6laCQRO1B6yzepS6jS55jhElwn4dR/zNWthdsWyw0h1Li1ElS1qJKo/wA2rzngnGbYtOsvrU0tYH4hOozMg+1aIXlqxpft3AVHTAJ5nB/ag13C7r7xetttlCPLQTykkx/3Vg+oXeW1gfdnAZQZk94rAp4wrW6zaAm60EyFZMEyE1e2XEfKcacacC9fxJM6hIGDyneg1a3y428UBSFDdUxNExdrLCGwBq1aQZ3rPC8Uu7bS08ryNAgaZ7mY9xVq4gO6GXHdClEQNjPQd6AL966t9RZPmaVkhEbp3/uqy944FKUw+pNsMyZhKx77jvOKkcbulWVkbx4AaFiVnPpMwR9aw/HPELdyXBZgaFR6VokAnc953zQaX/2OzuLz7s0tDobGpDoWSgFOQD2+lZ/ifGLpF4Epd866eB1IElOYOo+2YrJN3d1bPO/d0kgkz6ZHzq84AlLuq5WqV6dO2Bvt2oLa30sW6WgonEqnmedSGSCAZFRlZXNEgmO3KgedcAxOe29CEl9kpxMemetMhJKpMkVISkJMokbb8qCbZqJZ0OEFQ5VAuJad1IkQansQlHM+4zUW6QVFSgDt86CbY8VkhKxJ2q1aeS5lJrIIWUqJgiKsLW8IUMkgUGl0gJJg0BBkiN+dBZ3GpseqakqTqGoJIH1oLRawkEqIEczVFxTxXwqwKg7cpK0/lSZNYzxl4yduHF2nDnNLYwpY51gH3VKMrUSTvNBsfEfj67vdTVgCy1/y5msTcPuPKK3VlSjuSZNAV0CjjagFSpodRiuVvQzAPOgKa4maCTyrpoDSspIINS0X7qUaQTEzUGfrSjfFBbscXdZdSW/SACBnORkk1Z2viB9DhUy6QtSdKirIA+fzz3rLAn5UaZoPUPDnF2HXg+6QEo2zBUBuT2x8jVj458QeWq1Fi4CtlaXlLSfhIIIH0M/KvMeDOrRc6ELKC4CkKBiCedaDwd4Z4j4u4s5w43Xkot0lby3JOkTGBzNBecb8au3PC3WWggpcJlIBBaPSQfmOR+orCG6UlWolRJyTO9e2f/EXD02ykC9f8wiCrkrpI7VhvGf2bcR4E198tCq9tkj8QoT6kdyOlBmLC4VdqXbvNqcStJ0hKykJPU9R2rU2DIYPlCAktj9Cf7qq4DaptrdTq0/iuDE8hVqy7Nw1MD0kT8xQSQnJAJAj3oyr0wcd6aWrSpQ/Q02VEzA2PKgloKACVbgYz+tGn1AZj/dQ2lKLnKN6kW6gVCZIBG9BJQ7qkkHBxROLM9SeYFC2QQZOe1BcOQnAHsKCvf8AiPITRNmQSlQnr3oXyTmIBqHqUlwaSSmc0Gi4fcOIabQ84FOafUoCATWhtnT5aayvD/WpMp2Oa0Ad0JBjA3jFB4rrz1pp8ztRhMnG1C6O2KCIpUKmaQkkUDuF05HoBoBTqzBjGaE9K7f61yiI70A5iliuABgTHUnlXD2oOTBOadS3OxBoUie3vSlsgSDFA75YiO1G216ZppLi0J9Y1p/UVIZKXGQpskadwaB22AbdSoTIr6F+y829zw83baEB7yw24pIAKsk5r59aknlXqv2NcY8i+VYOKhDw0ievL/O9B7Kayf2icaHCuDFhkxd3ktNxulP5lfIY9yK1RcSEqVqGlM6jOBG814X4o40rj/Hbi7BUbdH4duP/AMA7+5yaCvLcISr0gEYCTtHblTDqoS2ZgoX+hFSFEaTG+3tVfcLhxQWToKdYEdDmgsdZ1So+oj5Uaicac9hOKoBxN19RFgx6TA1r/qn9N49Aeu1JH/FpITQWynggSvQgARKlUdveNk6WFeYRPqQPSPnVW1YNJ+JBcUD8S1aj+tWTZ0BIATHQUE5tY0gg5A6b0FxKk6h86FCgVSPp1oLhxQSRJmgjXClHJ25d6ZaOs4IE7d655QUmJP1qRaMAkYyNqC34QjQZI7+9TLl8AHJEimbYKbbClDA2mqPxBxBTaFIQuVr9IigwqRCcb0L4BTvTbzqmHgk/CaNxQcakZoK259K4pUK602/JVSImd8UD08uXOhPSTFOgJ8sqKhqmNIHLrNAYJyDG/SaAQJGKcAiubSVCniEnkcDAFAIG3faj0ycUqUyP4p2YAMUEdZKRE71LaQlu3Cc61GTG1RFDU+lPU1LQRnEDkaA0EagBV34evl8Pv27htQBSZH8VR4TBP0inC+EhIanV/NB7j418YMPeGLVnhyx5/FG9TmgiW0bLnuSCn6158y2EpEA7VSssKbskqn8VHr1b+4q8YX5jSVAkHtyoOMAggYHQVBuQQ40o/kWN+hxU4wPeolykFpSTg8vflQV6T93eUzGnSSNqmtflxgiZqPeiOJubziSRHLnTzZOkasq5cqCYkgHaOk1KSlBQAgk9ARFRMaZBJPtUq3A3OO1A4pGnKTFNurhszB7086QlucTsBUZavMVOjBwZ60EImSI3mrvhjYDeoiDEzVY02suggCJ+E1cMQhHbfOTQOXt0GbRZ2AH0rFC4PEeKwpQShG1Xfim6S1w30kesxWV4SrQ4FK5mgrb9Idt0uDB61FtXCpKk9qftlh1gtKPLFQE6mXyJigR1XriM1yTBmgdP4hPWkkUEwFKkHtSAFSSNQwJAJphC+U07BAkwZ6GgcaIBp9OSCKaZAFPJMHGBQOIEGOVKuVKxEx9a5AwVHah0kE4NBGKi26hYEgHM1LB0wJBBEg9qRTSVIIOTUdpYALLhyPhNBIWsRmpXB2fOe81XwpOBVcZdWlCZkmIrV8PYSxbJSgZA3oJSUgJCSnHMdqdtlaELQFTBgHqKaB35E4xTyVBKYUI6UBKOkSVADnNQ7y4Q0oFQKnN20Tt3NdcXZC/LaKVuDc/lR79TUJKfUVrJKjupW9ByC4slxw6lKOamMJKgNUYztTCCnBAE85/enUrPxZjaOlBP9KE4POn7V4A5wR+tV6XTpKvzTvSsKJcBzg7UFus6oOTPWmyglQge4nnXJOncgiYxSkkEgKnVHOgMJCSJ0iJnG81JZUkpAk5Gai6klE6szBmcUra1BRkDA3NBnfG1x6rZgYGVR2xVTYK9aI/3Tnixwq4ulOIQ2Nu+agsPlEacqnAo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0" name="Picture 10" descr="http://www.biography.com/imported/images/Biography/Images/Profiles/V/Rudolf-Virchow-9519219-1-4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533775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767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416" y="2313432"/>
            <a:ext cx="6653784" cy="3493008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All living things are made of one or more cells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Cells are the basic unit of structure and function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All cells come from other living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467149"/>
              </p:ext>
            </p:extLst>
          </p:nvPr>
        </p:nvGraphicFramePr>
        <p:xfrm>
          <a:off x="1042988" y="2324100"/>
          <a:ext cx="6805612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2806"/>
                <a:gridCol w="3402806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Prokaryotic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Eukaryotic</a:t>
                      </a:r>
                      <a:endParaRPr lang="en-US" sz="2400" dirty="0"/>
                    </a:p>
                  </a:txBody>
                  <a:tcPr anchor="ctr"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smaller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Complex, larger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No nucleus</a:t>
                      </a:r>
                      <a:r>
                        <a:rPr lang="en-US" baseline="0" dirty="0" smtClean="0"/>
                        <a:t> or membrane-bound organelles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a nucleus and organelles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r>
                        <a:rPr lang="en-US" baseline="0" dirty="0" smtClean="0"/>
                        <a:t> source of all life, according to 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Thought to have evolved from prokaryotes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Ex.</a:t>
                      </a:r>
                      <a:r>
                        <a:rPr lang="en-US" baseline="0" dirty="0" smtClean="0"/>
                        <a:t> 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Ex. Humans, dogs, trees, fish, jellyfish,</a:t>
                      </a:r>
                      <a:r>
                        <a:rPr lang="en-US" baseline="0" dirty="0" smtClean="0"/>
                        <a:t> grass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071697"/>
              </p:ext>
            </p:extLst>
          </p:nvPr>
        </p:nvGraphicFramePr>
        <p:xfrm>
          <a:off x="1042988" y="2324100"/>
          <a:ext cx="7034212" cy="384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106"/>
                <a:gridCol w="3517106"/>
              </a:tblGrid>
              <a:tr h="7696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Plant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Animal</a:t>
                      </a:r>
                      <a:endParaRPr lang="en-US" sz="2400" dirty="0"/>
                    </a:p>
                  </a:txBody>
                  <a:tcPr anchor="ctr"/>
                </a:tc>
              </a:tr>
              <a:tr h="7696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Squareish</a:t>
                      </a:r>
                      <a:r>
                        <a:rPr lang="en-US" baseline="0" dirty="0" smtClean="0"/>
                        <a:t> and boxy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Roundish (mostly)</a:t>
                      </a:r>
                      <a:endParaRPr lang="en-US" dirty="0"/>
                    </a:p>
                  </a:txBody>
                  <a:tcPr/>
                </a:tc>
              </a:tr>
              <a:tr h="769620">
                <a:tc>
                  <a:txBody>
                    <a:bodyPr/>
                    <a:lstStyle/>
                    <a:p>
                      <a:r>
                        <a:rPr lang="en-US" dirty="0" smtClean="0"/>
                        <a:t>Cell wall </a:t>
                      </a:r>
                      <a:r>
                        <a:rPr lang="en-US" baseline="0" dirty="0" smtClean="0"/>
                        <a:t>made of cellulose and large vacuole to hold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cell wall and smaller vacuole</a:t>
                      </a:r>
                      <a:endParaRPr lang="en-US" dirty="0"/>
                    </a:p>
                  </a:txBody>
                  <a:tcPr/>
                </a:tc>
              </a:tr>
              <a:tr h="769620">
                <a:tc>
                  <a:txBody>
                    <a:bodyPr/>
                    <a:lstStyle/>
                    <a:p>
                      <a:r>
                        <a:rPr lang="en-US" dirty="0" smtClean="0"/>
                        <a:t>Chloroplast</a:t>
                      </a:r>
                      <a:r>
                        <a:rPr lang="en-US" baseline="0" dirty="0" smtClean="0"/>
                        <a:t> for photosynthesis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chloroplast</a:t>
                      </a:r>
                      <a:endParaRPr lang="en-US" dirty="0"/>
                    </a:p>
                  </a:txBody>
                  <a:tcPr/>
                </a:tc>
              </a:tr>
              <a:tr h="769620">
                <a:tc>
                  <a:txBody>
                    <a:bodyPr/>
                    <a:lstStyle/>
                    <a:p>
                      <a:r>
                        <a:rPr lang="en-US" dirty="0" smtClean="0"/>
                        <a:t>Ex. Daisies, Roses, Grass, Trees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Ex.</a:t>
                      </a:r>
                      <a:r>
                        <a:rPr lang="en-US" baseline="0" dirty="0" smtClean="0"/>
                        <a:t> Humans, tigers, whales</a:t>
                      </a:r>
                      <a:r>
                        <a:rPr lang="en-US" baseline="0" smtClean="0"/>
                        <a:t>, rats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234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Cells</vt:lpstr>
      <vt:lpstr>Cells</vt:lpstr>
      <vt:lpstr>Cell Scientists</vt:lpstr>
      <vt:lpstr>Cell Scientists</vt:lpstr>
      <vt:lpstr>Cell Scientists</vt:lpstr>
      <vt:lpstr>Cell Scientists</vt:lpstr>
      <vt:lpstr>Cell Theory</vt:lpstr>
      <vt:lpstr>Types of Cells</vt:lpstr>
      <vt:lpstr>Types of Cells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JanicePeacock</dc:creator>
  <cp:lastModifiedBy>Joe Michael Johnston</cp:lastModifiedBy>
  <cp:revision>6</cp:revision>
  <dcterms:created xsi:type="dcterms:W3CDTF">2013-02-06T14:49:19Z</dcterms:created>
  <dcterms:modified xsi:type="dcterms:W3CDTF">2015-02-06T15:31:23Z</dcterms:modified>
</cp:coreProperties>
</file>