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57352D-30A1-4E61-9AD6-3EE72FB9F7F0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E10084-6E7B-48B1-8D2B-49EA5A517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E8604-A59E-4E51-B46A-2298632F0D78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42E98-EA73-4489-A8B7-206782B18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56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2E98-EA73-4489-A8B7-206782B18B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36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2E98-EA73-4489-A8B7-206782B18B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3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2E98-EA73-4489-A8B7-206782B18B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8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2E98-EA73-4489-A8B7-206782B18B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0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2E98-EA73-4489-A8B7-206782B18B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82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2E98-EA73-4489-A8B7-206782B18B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53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2E98-EA73-4489-A8B7-206782B18B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2E98-EA73-4489-A8B7-206782B18B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1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5C1068-8B4F-48AC-9C95-DDF7718F9EB2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7ECDD2-E96D-4DF0-A926-1461922DB7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Osmosis &amp; Cell 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07407"/>
              </p:ext>
            </p:extLst>
          </p:nvPr>
        </p:nvGraphicFramePr>
        <p:xfrm>
          <a:off x="914400" y="685800"/>
          <a:ext cx="677703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259"/>
                <a:gridCol w="1694259"/>
                <a:gridCol w="1694259"/>
                <a:gridCol w="1694259"/>
              </a:tblGrid>
              <a:tr h="470870">
                <a:tc>
                  <a:txBody>
                    <a:bodyPr/>
                    <a:lstStyle/>
                    <a:p>
                      <a:r>
                        <a:rPr lang="en-US" dirty="0" smtClean="0"/>
                        <a:t>Intra</a:t>
                      </a:r>
                      <a:r>
                        <a:rPr lang="en-US" baseline="0" dirty="0" smtClean="0"/>
                        <a:t>cellular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Extracellular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Hypo, hyper, </a:t>
                      </a:r>
                      <a:r>
                        <a:rPr lang="en-US" dirty="0" err="1" smtClean="0"/>
                        <a:t>iso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or out</a:t>
                      </a:r>
                      <a:endParaRPr lang="en-US" dirty="0"/>
                    </a:p>
                  </a:txBody>
                  <a:tcPr/>
                </a:tc>
              </a:tr>
              <a:tr h="585910">
                <a:tc>
                  <a:txBody>
                    <a:bodyPr/>
                    <a:lstStyle/>
                    <a:p>
                      <a:r>
                        <a:rPr lang="en-US" dirty="0" smtClean="0"/>
                        <a:t>5% salt</a:t>
                      </a:r>
                    </a:p>
                    <a:p>
                      <a:r>
                        <a:rPr lang="en-US" dirty="0" smtClean="0"/>
                        <a:t>95%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salt</a:t>
                      </a:r>
                    </a:p>
                    <a:p>
                      <a:r>
                        <a:rPr lang="en-US" dirty="0" smtClean="0"/>
                        <a:t>90%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5910">
                <a:tc>
                  <a:txBody>
                    <a:bodyPr/>
                    <a:lstStyle/>
                    <a:p>
                      <a:r>
                        <a:rPr lang="en-US" dirty="0" smtClean="0"/>
                        <a:t>10% salt</a:t>
                      </a:r>
                    </a:p>
                    <a:p>
                      <a:r>
                        <a:rPr lang="en-US" dirty="0" smtClean="0"/>
                        <a:t>90%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salt</a:t>
                      </a:r>
                    </a:p>
                    <a:p>
                      <a:r>
                        <a:rPr lang="en-US" dirty="0" smtClean="0"/>
                        <a:t>90%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5910">
                <a:tc>
                  <a:txBody>
                    <a:bodyPr/>
                    <a:lstStyle/>
                    <a:p>
                      <a:r>
                        <a:rPr lang="en-US" dirty="0" smtClean="0"/>
                        <a:t>3% glucose</a:t>
                      </a:r>
                    </a:p>
                    <a:p>
                      <a:r>
                        <a:rPr lang="en-US" dirty="0" smtClean="0"/>
                        <a:t>97%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 glucose</a:t>
                      </a:r>
                    </a:p>
                    <a:p>
                      <a:r>
                        <a:rPr lang="en-US" dirty="0" smtClean="0"/>
                        <a:t>99%</a:t>
                      </a:r>
                      <a:r>
                        <a:rPr lang="en-US" baseline="0" dirty="0" smtClean="0"/>
                        <a:t> water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5910">
                <a:tc>
                  <a:txBody>
                    <a:bodyPr/>
                    <a:lstStyle/>
                    <a:p>
                      <a:r>
                        <a:rPr lang="en-US" dirty="0" smtClean="0"/>
                        <a:t>2% protein</a:t>
                      </a:r>
                    </a:p>
                    <a:p>
                      <a:r>
                        <a:rPr lang="en-US" dirty="0" smtClean="0"/>
                        <a:t>98%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 protein</a:t>
                      </a:r>
                    </a:p>
                    <a:p>
                      <a:r>
                        <a:rPr lang="en-US" dirty="0" smtClean="0"/>
                        <a:t>99%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5910">
                <a:tc>
                  <a:txBody>
                    <a:bodyPr/>
                    <a:lstStyle/>
                    <a:p>
                      <a:r>
                        <a:rPr lang="en-US" dirty="0" smtClean="0"/>
                        <a:t>9% Salt</a:t>
                      </a:r>
                    </a:p>
                    <a:p>
                      <a:r>
                        <a:rPr lang="en-US" dirty="0" smtClean="0"/>
                        <a:t>91%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r>
                        <a:rPr lang="en-US" baseline="0" dirty="0" smtClean="0"/>
                        <a:t> salt</a:t>
                      </a:r>
                    </a:p>
                    <a:p>
                      <a:r>
                        <a:rPr lang="en-US" dirty="0" smtClean="0"/>
                        <a:t>91%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4806">
                <a:tc>
                  <a:txBody>
                    <a:bodyPr/>
                    <a:lstStyle/>
                    <a:p>
                      <a:r>
                        <a:rPr lang="en-US" dirty="0" smtClean="0"/>
                        <a:t>13%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4806">
                <a:tc>
                  <a:txBody>
                    <a:bodyPr/>
                    <a:lstStyle/>
                    <a:p>
                      <a:r>
                        <a:rPr lang="en-US" dirty="0" smtClean="0"/>
                        <a:t>59%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4806">
                <a:tc>
                  <a:txBody>
                    <a:bodyPr/>
                    <a:lstStyle/>
                    <a:p>
                      <a:r>
                        <a:rPr lang="en-US" dirty="0" smtClean="0"/>
                        <a:t>90%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4806">
                <a:tc>
                  <a:txBody>
                    <a:bodyPr/>
                    <a:lstStyle/>
                    <a:p>
                      <a:r>
                        <a:rPr lang="en-US" dirty="0" smtClean="0"/>
                        <a:t>74% glucose</a:t>
                      </a:r>
                    </a:p>
                    <a:p>
                      <a:r>
                        <a:rPr lang="en-US" dirty="0" smtClean="0"/>
                        <a:t>26%</a:t>
                      </a:r>
                      <a:r>
                        <a:rPr lang="en-US" baseline="0" dirty="0" smtClean="0"/>
                        <a:t>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87% glucose</a:t>
                      </a:r>
                    </a:p>
                    <a:p>
                      <a:r>
                        <a:rPr lang="en-US" dirty="0" smtClean="0"/>
                        <a:t>13% 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6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TWDaG44hoIB7O59Xm7Jy16-NyePx7jcZPXvQHyimlC1Ul64Rl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66" y="1905000"/>
            <a:ext cx="43624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05" y="457200"/>
            <a:ext cx="7024744" cy="1143000"/>
          </a:xfrm>
        </p:spPr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583488" cy="41300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Movement of particles from HIGH to LOW concentration.</a:t>
            </a:r>
          </a:p>
          <a:p>
            <a:r>
              <a:rPr lang="en-US" dirty="0" smtClean="0"/>
              <a:t>Caused by a </a:t>
            </a:r>
            <a:r>
              <a:rPr lang="en-US" b="1" dirty="0" smtClean="0"/>
              <a:t>concentration gradient </a:t>
            </a:r>
            <a:r>
              <a:rPr lang="en-US" dirty="0" smtClean="0"/>
              <a:t>(difference in concentration).</a:t>
            </a:r>
          </a:p>
          <a:p>
            <a:r>
              <a:rPr lang="en-US" dirty="0" smtClean="0"/>
              <a:t>Stops when it reaches </a:t>
            </a:r>
            <a:r>
              <a:rPr lang="en-US" b="1" dirty="0" smtClean="0"/>
              <a:t>dynamic equilibrium</a:t>
            </a:r>
            <a:r>
              <a:rPr lang="en-US" dirty="0" smtClean="0"/>
              <a:t> (equal amounts everywhere).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4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1"/>
            <a:ext cx="7033708" cy="2209800"/>
          </a:xfrm>
        </p:spPr>
        <p:txBody>
          <a:bodyPr/>
          <a:lstStyle/>
          <a:p>
            <a:r>
              <a:rPr lang="en-US" dirty="0" smtClean="0"/>
              <a:t>Movement of </a:t>
            </a:r>
            <a:r>
              <a:rPr lang="en-US" b="1" dirty="0" smtClean="0"/>
              <a:t>water</a:t>
            </a:r>
            <a:r>
              <a:rPr lang="en-US" dirty="0" smtClean="0"/>
              <a:t> across a semi-permeable membrane from high water concentration to low.</a:t>
            </a:r>
          </a:p>
          <a:p>
            <a:pPr lvl="1"/>
            <a:r>
              <a:rPr lang="en-US" dirty="0" smtClean="0"/>
              <a:t>Always associate osmosis with water!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828" y="457200"/>
            <a:ext cx="7024744" cy="1143000"/>
          </a:xfrm>
        </p:spPr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7490" y="3918745"/>
            <a:ext cx="766071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Water rule:  </a:t>
            </a:r>
          </a:p>
          <a:p>
            <a:endParaRPr lang="en-US" sz="1600" dirty="0" smtClean="0"/>
          </a:p>
          <a:p>
            <a:r>
              <a:rPr lang="en-US" sz="2600" dirty="0" smtClean="0"/>
              <a:t>Water always wants to go where the </a:t>
            </a:r>
            <a:r>
              <a:rPr lang="en-US" sz="2600" dirty="0" err="1" smtClean="0"/>
              <a:t>parti</a:t>
            </a:r>
            <a:r>
              <a:rPr lang="en-US" sz="2600" dirty="0" smtClean="0"/>
              <a:t>(</a:t>
            </a:r>
            <a:r>
              <a:rPr lang="en-US" sz="2600" dirty="0" err="1" smtClean="0"/>
              <a:t>cles</a:t>
            </a:r>
            <a:r>
              <a:rPr lang="en-US" sz="2600" dirty="0" smtClean="0"/>
              <a:t>) is at.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2210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34363"/>
              </p:ext>
            </p:extLst>
          </p:nvPr>
        </p:nvGraphicFramePr>
        <p:xfrm>
          <a:off x="1219200" y="1676400"/>
          <a:ext cx="6805612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403"/>
                <a:gridCol w="1701403"/>
                <a:gridCol w="1701403"/>
                <a:gridCol w="1701403"/>
              </a:tblGrid>
              <a:tr h="7638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Direction</a:t>
                      </a:r>
                      <a:r>
                        <a:rPr lang="en-US" baseline="0" dirty="0" smtClean="0"/>
                        <a:t> of Water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dirty="0" smtClean="0"/>
                        <a:t>Animal</a:t>
                      </a:r>
                      <a:r>
                        <a:rPr lang="en-US" baseline="0" dirty="0" smtClean="0"/>
                        <a:t> Cell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Result in Plant Cell</a:t>
                      </a:r>
                      <a:endParaRPr lang="en-US" dirty="0"/>
                    </a:p>
                  </a:txBody>
                  <a:tcPr anchor="ctr"/>
                </a:tc>
              </a:tr>
              <a:tr h="12439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HypOtonic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43975">
                <a:tc>
                  <a:txBody>
                    <a:bodyPr/>
                    <a:lstStyle/>
                    <a:p>
                      <a:r>
                        <a:rPr lang="en-US" dirty="0" smtClean="0"/>
                        <a:t>Hyp</a:t>
                      </a:r>
                      <a:r>
                        <a:rPr lang="en-US" baseline="-25000" dirty="0" smtClean="0"/>
                        <a:t>e</a:t>
                      </a:r>
                      <a:r>
                        <a:rPr lang="en-US" baseline="0" dirty="0" smtClean="0"/>
                        <a:t>rtonic: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43975">
                <a:tc>
                  <a:txBody>
                    <a:bodyPr/>
                    <a:lstStyle/>
                    <a:p>
                      <a:r>
                        <a:rPr lang="en-US" dirty="0" smtClean="0"/>
                        <a:t>Isotonic: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Osmotic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 cells do not burst because of their cell wall.</a:t>
            </a:r>
          </a:p>
          <a:p>
            <a:r>
              <a:rPr lang="en-US" dirty="0" smtClean="0"/>
              <a:t>Plants like being in a hypotonic solution.</a:t>
            </a:r>
          </a:p>
          <a:p>
            <a:r>
              <a:rPr lang="en-US" dirty="0" smtClean="0"/>
              <a:t>Distilled water is extra pure and can cause our blood cells to burst.  Do </a:t>
            </a:r>
            <a:r>
              <a:rPr lang="en-US" smtClean="0"/>
              <a:t>not drink!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water?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5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313432"/>
            <a:ext cx="3852672" cy="3493008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Passive: movement from HIGH to LOW</a:t>
            </a:r>
          </a:p>
          <a:p>
            <a:endParaRPr lang="en-US" dirty="0" smtClean="0"/>
          </a:p>
          <a:p>
            <a:r>
              <a:rPr lang="en-US" dirty="0" smtClean="0"/>
              <a:t>No energy added</a:t>
            </a:r>
          </a:p>
          <a:p>
            <a:r>
              <a:rPr lang="en-US" dirty="0" smtClean="0"/>
              <a:t>This happens naturally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313431"/>
            <a:ext cx="4038600" cy="3493008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Active: movement from LOW to HIGH</a:t>
            </a:r>
          </a:p>
          <a:p>
            <a:endParaRPr lang="en-US" dirty="0" smtClean="0"/>
          </a:p>
          <a:p>
            <a:r>
              <a:rPr lang="en-US" dirty="0" smtClean="0"/>
              <a:t>Energy REQUIRED!!</a:t>
            </a:r>
          </a:p>
          <a:p>
            <a:r>
              <a:rPr lang="en-US" dirty="0" smtClean="0"/>
              <a:t>This is against the concentration gradient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0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143000"/>
          </a:xfrm>
        </p:spPr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69851"/>
            <a:ext cx="3419856" cy="3493008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Does not require energy from the cell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 Types:</a:t>
            </a:r>
          </a:p>
          <a:p>
            <a:endParaRPr lang="en-US" dirty="0" smtClean="0"/>
          </a:p>
          <a:p>
            <a:r>
              <a:rPr lang="en-US" dirty="0" smtClean="0"/>
              <a:t>Diffusion</a:t>
            </a:r>
          </a:p>
          <a:p>
            <a:endParaRPr lang="en-US" dirty="0" smtClean="0"/>
          </a:p>
          <a:p>
            <a:r>
              <a:rPr lang="en-US" dirty="0" smtClean="0"/>
              <a:t>Osmosis</a:t>
            </a:r>
          </a:p>
          <a:p>
            <a:endParaRPr lang="en-US" dirty="0" smtClean="0"/>
          </a:p>
          <a:p>
            <a:r>
              <a:rPr lang="en-US" dirty="0" smtClean="0"/>
              <a:t>Facilitated Diffusion=larger particles diffuse through channel proteins in the cell membrane</a:t>
            </a:r>
            <a:endParaRPr lang="en-US" dirty="0"/>
          </a:p>
        </p:txBody>
      </p:sp>
      <p:pic>
        <p:nvPicPr>
          <p:cNvPr id="4100" name="Picture 4" descr="http://advancedstudiesbiology.wikispaces.com/file/view/c8_7x15_facilitated_diffusion.jpg/147375115/c8_7x15_facilitated_diffus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599"/>
            <a:ext cx="3810000" cy="360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57700" y="3555545"/>
            <a:ext cx="4191000" cy="1802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8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471672" cy="413004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 smtClean="0"/>
              <a:t>Requires energy from the cell.</a:t>
            </a:r>
          </a:p>
          <a:p>
            <a:pPr marL="68580" indent="0">
              <a:buNone/>
            </a:pPr>
            <a:r>
              <a:rPr lang="en-US" dirty="0" smtClean="0"/>
              <a:t>Moves material against the concentration gradient.</a:t>
            </a:r>
          </a:p>
          <a:p>
            <a:pPr marL="68580" indent="0">
              <a:buNone/>
            </a:pPr>
            <a:r>
              <a:rPr lang="en-US" dirty="0" smtClean="0"/>
              <a:t>3 Types:</a:t>
            </a:r>
          </a:p>
          <a:p>
            <a:r>
              <a:rPr lang="en-US" dirty="0" smtClean="0"/>
              <a:t>Pumps=carrier proteins move materials from low to high concentration</a:t>
            </a:r>
          </a:p>
          <a:p>
            <a:endParaRPr lang="en-US" dirty="0" smtClean="0"/>
          </a:p>
          <a:p>
            <a:r>
              <a:rPr lang="en-US" dirty="0" smtClean="0"/>
              <a:t>Endocytosis=cell membrane surrounds materials to bring them into the cell</a:t>
            </a:r>
          </a:p>
          <a:p>
            <a:endParaRPr lang="en-US" dirty="0" smtClean="0"/>
          </a:p>
          <a:p>
            <a:r>
              <a:rPr lang="en-US" dirty="0" smtClean="0"/>
              <a:t>Exocytosis=vacuoles fuse with the cell membrane to move materials out of the cell</a:t>
            </a:r>
          </a:p>
        </p:txBody>
      </p:sp>
      <p:pic>
        <p:nvPicPr>
          <p:cNvPr id="5122" name="Picture 2" descr="http://1.bp.blogspot.com/-3YRUAJU3HEg/T1QrNX2_U3I/AAAAAAAAAAk/2BksBqAPj-g/s1600/diffusio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8" t="11097"/>
          <a:stretch/>
        </p:blipFill>
        <p:spPr bwMode="auto">
          <a:xfrm>
            <a:off x="5803573" y="761999"/>
            <a:ext cx="1594987" cy="299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kscience.co.uk/as/module1/pictures/endoex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962400"/>
            <a:ext cx="3143734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99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energy that cells use is ATP (adenosine triphosphate).  ATP is made of ADP and a phosphate.  When ATP is made energy is stored up.  When a bond breaks energy is released.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611987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847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1236</TotalTime>
  <Words>384</Words>
  <Application>Microsoft Office PowerPoint</Application>
  <PresentationFormat>On-screen Show (4:3)</PresentationFormat>
  <Paragraphs>95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Osmosis &amp; Cell Transport</vt:lpstr>
      <vt:lpstr>Diffusion</vt:lpstr>
      <vt:lpstr>Osmosis</vt:lpstr>
      <vt:lpstr>Osmotic Solutions</vt:lpstr>
      <vt:lpstr>Too much water?</vt:lpstr>
      <vt:lpstr>Cell Transport</vt:lpstr>
      <vt:lpstr>Passive Transport</vt:lpstr>
      <vt:lpstr>Active Transport</vt:lpstr>
      <vt:lpstr>Energy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Osmosis &amp; Cell Transport</dc:title>
  <dc:creator>JanicePeacock</dc:creator>
  <cp:lastModifiedBy>Joe Michael Johnston</cp:lastModifiedBy>
  <cp:revision>38</cp:revision>
  <cp:lastPrinted>2013-09-12T11:32:02Z</cp:lastPrinted>
  <dcterms:created xsi:type="dcterms:W3CDTF">2013-02-12T16:55:39Z</dcterms:created>
  <dcterms:modified xsi:type="dcterms:W3CDTF">2015-09-21T17:45:06Z</dcterms:modified>
</cp:coreProperties>
</file>